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00007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00007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00007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109" y="5944870"/>
            <a:ext cx="4893945" cy="913130"/>
          </a:xfrm>
          <a:custGeom>
            <a:avLst/>
            <a:gdLst/>
            <a:ahLst/>
            <a:cxnLst/>
            <a:rect l="l" t="t" r="r" b="b"/>
            <a:pathLst>
              <a:path w="4893945" h="913129">
                <a:moveTo>
                  <a:pt x="82019" y="20299"/>
                </a:moveTo>
                <a:lnTo>
                  <a:pt x="3633665" y="913129"/>
                </a:lnTo>
                <a:lnTo>
                  <a:pt x="4893660" y="913129"/>
                </a:lnTo>
                <a:lnTo>
                  <a:pt x="82019" y="20299"/>
                </a:lnTo>
                <a:close/>
              </a:path>
              <a:path w="4893945" h="913129">
                <a:moveTo>
                  <a:pt x="1270" y="0"/>
                </a:moveTo>
                <a:lnTo>
                  <a:pt x="0" y="5079"/>
                </a:lnTo>
                <a:lnTo>
                  <a:pt x="82019" y="20299"/>
                </a:lnTo>
                <a:lnTo>
                  <a:pt x="127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140" y="5938520"/>
            <a:ext cx="3656965" cy="919480"/>
          </a:xfrm>
          <a:custGeom>
            <a:avLst/>
            <a:gdLst/>
            <a:ahLst/>
            <a:cxnLst/>
            <a:rect l="l" t="t" r="r" b="b"/>
            <a:pathLst>
              <a:path w="3656965" h="919479">
                <a:moveTo>
                  <a:pt x="0" y="0"/>
                </a:moveTo>
                <a:lnTo>
                  <a:pt x="7620" y="6349"/>
                </a:lnTo>
                <a:lnTo>
                  <a:pt x="2870845" y="919479"/>
                </a:lnTo>
                <a:lnTo>
                  <a:pt x="3656536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78500"/>
            <a:ext cx="3395979" cy="107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459" y="354329"/>
            <a:ext cx="6863080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00007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930" y="1932940"/>
            <a:ext cx="3943350" cy="386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0930" y="6485890"/>
            <a:ext cx="28384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nancesurvey.co.uk/gps/" TargetMode="External"/><Relationship Id="rId2" Type="http://schemas.openxmlformats.org/officeDocument/2006/relationships/hyperlink" Target="http://squidstation.net/Surveying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64709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90" h="1270">
                <a:moveTo>
                  <a:pt x="0" y="0"/>
                </a:moveTo>
                <a:lnTo>
                  <a:pt x="0" y="1269"/>
                </a:lnTo>
                <a:lnTo>
                  <a:pt x="57791" y="1269"/>
                </a:lnTo>
                <a:lnTo>
                  <a:pt x="5930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7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91" y="4664718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508" y="0"/>
                </a:moveTo>
                <a:lnTo>
                  <a:pt x="0" y="1261"/>
                </a:lnTo>
                <a:lnTo>
                  <a:pt x="61850" y="1261"/>
                </a:lnTo>
                <a:lnTo>
                  <a:pt x="63349" y="8"/>
                </a:lnTo>
                <a:lnTo>
                  <a:pt x="1508" y="0"/>
                </a:lnTo>
                <a:close/>
              </a:path>
            </a:pathLst>
          </a:custGeom>
          <a:solidFill>
            <a:srgbClr val="007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642" y="4664726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1498" y="0"/>
                </a:moveTo>
                <a:lnTo>
                  <a:pt x="0" y="1253"/>
                </a:lnTo>
                <a:lnTo>
                  <a:pt x="60361" y="1253"/>
                </a:lnTo>
                <a:lnTo>
                  <a:pt x="61850" y="8"/>
                </a:lnTo>
                <a:lnTo>
                  <a:pt x="1498" y="0"/>
                </a:lnTo>
                <a:close/>
              </a:path>
            </a:pathLst>
          </a:custGeom>
          <a:solidFill>
            <a:srgbClr val="007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004" y="4664735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489" y="0"/>
                </a:moveTo>
                <a:lnTo>
                  <a:pt x="0" y="1244"/>
                </a:lnTo>
                <a:lnTo>
                  <a:pt x="61860" y="1244"/>
                </a:lnTo>
                <a:lnTo>
                  <a:pt x="63339" y="8"/>
                </a:lnTo>
                <a:lnTo>
                  <a:pt x="1489" y="0"/>
                </a:lnTo>
                <a:close/>
              </a:path>
            </a:pathLst>
          </a:custGeom>
          <a:solidFill>
            <a:srgbClr val="017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865" y="4664743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478" y="0"/>
                </a:moveTo>
                <a:lnTo>
                  <a:pt x="0" y="1236"/>
                </a:lnTo>
                <a:lnTo>
                  <a:pt x="61768" y="1236"/>
                </a:lnTo>
                <a:lnTo>
                  <a:pt x="63235" y="8"/>
                </a:lnTo>
                <a:lnTo>
                  <a:pt x="1478" y="0"/>
                </a:lnTo>
                <a:close/>
              </a:path>
            </a:pathLst>
          </a:custGeom>
          <a:solidFill>
            <a:srgbClr val="027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3633" y="4664752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1467" y="0"/>
                </a:moveTo>
                <a:lnTo>
                  <a:pt x="0" y="1227"/>
                </a:lnTo>
                <a:lnTo>
                  <a:pt x="60673" y="1227"/>
                </a:lnTo>
                <a:lnTo>
                  <a:pt x="62132" y="8"/>
                </a:lnTo>
                <a:lnTo>
                  <a:pt x="1467" y="0"/>
                </a:lnTo>
                <a:close/>
              </a:path>
            </a:pathLst>
          </a:custGeom>
          <a:solidFill>
            <a:srgbClr val="037B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306" y="4664760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458" y="0"/>
                </a:moveTo>
                <a:lnTo>
                  <a:pt x="0" y="1219"/>
                </a:lnTo>
                <a:lnTo>
                  <a:pt x="61799" y="1219"/>
                </a:lnTo>
                <a:lnTo>
                  <a:pt x="63247" y="8"/>
                </a:lnTo>
                <a:lnTo>
                  <a:pt x="1458" y="0"/>
                </a:lnTo>
                <a:close/>
              </a:path>
            </a:pathLst>
          </a:custGeom>
          <a:solidFill>
            <a:srgbClr val="047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106" y="4664769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447" y="0"/>
                </a:moveTo>
                <a:lnTo>
                  <a:pt x="0" y="1210"/>
                </a:lnTo>
                <a:lnTo>
                  <a:pt x="61850" y="1210"/>
                </a:lnTo>
                <a:lnTo>
                  <a:pt x="63288" y="8"/>
                </a:lnTo>
                <a:lnTo>
                  <a:pt x="1447" y="0"/>
                </a:lnTo>
                <a:close/>
              </a:path>
            </a:pathLst>
          </a:custGeom>
          <a:solidFill>
            <a:srgbClr val="057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957" y="4664778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1437" y="0"/>
                </a:moveTo>
                <a:lnTo>
                  <a:pt x="0" y="1202"/>
                </a:lnTo>
                <a:lnTo>
                  <a:pt x="60423" y="1202"/>
                </a:lnTo>
                <a:lnTo>
                  <a:pt x="61850" y="8"/>
                </a:lnTo>
                <a:lnTo>
                  <a:pt x="1437" y="0"/>
                </a:lnTo>
                <a:close/>
              </a:path>
            </a:pathLst>
          </a:custGeom>
          <a:solidFill>
            <a:srgbClr val="067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380" y="4664786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427" y="0"/>
                </a:moveTo>
                <a:lnTo>
                  <a:pt x="0" y="1193"/>
                </a:lnTo>
                <a:lnTo>
                  <a:pt x="61759" y="1193"/>
                </a:lnTo>
                <a:lnTo>
                  <a:pt x="63176" y="8"/>
                </a:lnTo>
                <a:lnTo>
                  <a:pt x="1427" y="0"/>
                </a:lnTo>
                <a:close/>
              </a:path>
            </a:pathLst>
          </a:custGeom>
          <a:solidFill>
            <a:srgbClr val="077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139" y="4664795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417" y="0"/>
                </a:moveTo>
                <a:lnTo>
                  <a:pt x="0" y="1185"/>
                </a:lnTo>
                <a:lnTo>
                  <a:pt x="61850" y="1185"/>
                </a:lnTo>
                <a:lnTo>
                  <a:pt x="63257" y="8"/>
                </a:lnTo>
                <a:lnTo>
                  <a:pt x="1417" y="0"/>
                </a:lnTo>
                <a:close/>
              </a:path>
            </a:pathLst>
          </a:custGeom>
          <a:solidFill>
            <a:srgbClr val="087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1989" y="4664803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1406" y="0"/>
                </a:moveTo>
                <a:lnTo>
                  <a:pt x="0" y="1176"/>
                </a:lnTo>
                <a:lnTo>
                  <a:pt x="61850" y="1176"/>
                </a:lnTo>
                <a:lnTo>
                  <a:pt x="63247" y="8"/>
                </a:lnTo>
                <a:lnTo>
                  <a:pt x="1406" y="0"/>
                </a:lnTo>
                <a:close/>
              </a:path>
            </a:pathLst>
          </a:custGeom>
          <a:solidFill>
            <a:srgbClr val="098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840" y="4664812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1396" y="0"/>
                </a:moveTo>
                <a:lnTo>
                  <a:pt x="0" y="1167"/>
                </a:lnTo>
                <a:lnTo>
                  <a:pt x="60463" y="1167"/>
                </a:lnTo>
                <a:lnTo>
                  <a:pt x="61850" y="8"/>
                </a:lnTo>
                <a:lnTo>
                  <a:pt x="1396" y="0"/>
                </a:lnTo>
                <a:close/>
              </a:path>
            </a:pathLst>
          </a:custGeom>
          <a:solidFill>
            <a:srgbClr val="0A8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4304" y="4664820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60" y="1159"/>
                </a:moveTo>
                <a:lnTo>
                  <a:pt x="0" y="1159"/>
                </a:lnTo>
                <a:lnTo>
                  <a:pt x="1387" y="0"/>
                </a:lnTo>
                <a:lnTo>
                  <a:pt x="63237" y="8"/>
                </a:lnTo>
                <a:lnTo>
                  <a:pt x="61860" y="1159"/>
                </a:lnTo>
                <a:close/>
              </a:path>
            </a:pathLst>
          </a:custGeom>
          <a:solidFill>
            <a:srgbClr val="0B8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6165" y="4664829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580" y="1150"/>
                </a:moveTo>
                <a:lnTo>
                  <a:pt x="0" y="1150"/>
                </a:lnTo>
                <a:lnTo>
                  <a:pt x="1376" y="0"/>
                </a:lnTo>
                <a:lnTo>
                  <a:pt x="62946" y="8"/>
                </a:lnTo>
                <a:lnTo>
                  <a:pt x="61580" y="1150"/>
                </a:lnTo>
                <a:close/>
              </a:path>
            </a:pathLst>
          </a:custGeom>
          <a:solidFill>
            <a:srgbClr val="0C8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746" y="4664837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978" y="1142"/>
                </a:moveTo>
                <a:lnTo>
                  <a:pt x="0" y="1142"/>
                </a:lnTo>
                <a:lnTo>
                  <a:pt x="1365" y="0"/>
                </a:lnTo>
                <a:lnTo>
                  <a:pt x="63333" y="8"/>
                </a:lnTo>
                <a:lnTo>
                  <a:pt x="61978" y="1142"/>
                </a:lnTo>
                <a:close/>
              </a:path>
            </a:pathLst>
          </a:custGeom>
          <a:solidFill>
            <a:srgbClr val="0D8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9724" y="4664846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60580" y="1133"/>
                </a:moveTo>
                <a:lnTo>
                  <a:pt x="0" y="1133"/>
                </a:lnTo>
                <a:lnTo>
                  <a:pt x="1355" y="0"/>
                </a:lnTo>
                <a:lnTo>
                  <a:pt x="61926" y="8"/>
                </a:lnTo>
                <a:lnTo>
                  <a:pt x="60580" y="1133"/>
                </a:lnTo>
                <a:close/>
              </a:path>
            </a:pathLst>
          </a:custGeom>
          <a:solidFill>
            <a:srgbClr val="0E8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0304" y="4664854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1125"/>
                </a:moveTo>
                <a:lnTo>
                  <a:pt x="0" y="1125"/>
                </a:lnTo>
                <a:lnTo>
                  <a:pt x="1345" y="0"/>
                </a:lnTo>
                <a:lnTo>
                  <a:pt x="63186" y="8"/>
                </a:lnTo>
                <a:lnTo>
                  <a:pt x="61850" y="1125"/>
                </a:lnTo>
                <a:close/>
              </a:path>
            </a:pathLst>
          </a:custGeom>
          <a:solidFill>
            <a:srgbClr val="0F8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2155" y="4664863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60524" y="1116"/>
                </a:moveTo>
                <a:lnTo>
                  <a:pt x="0" y="1116"/>
                </a:lnTo>
                <a:lnTo>
                  <a:pt x="1335" y="0"/>
                </a:lnTo>
                <a:lnTo>
                  <a:pt x="61850" y="8"/>
                </a:lnTo>
                <a:lnTo>
                  <a:pt x="60524" y="1116"/>
                </a:lnTo>
                <a:close/>
              </a:path>
            </a:pathLst>
          </a:custGeom>
          <a:solidFill>
            <a:srgbClr val="108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2680" y="4664871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60" y="1108"/>
                </a:moveTo>
                <a:lnTo>
                  <a:pt x="0" y="1108"/>
                </a:lnTo>
                <a:lnTo>
                  <a:pt x="1325" y="0"/>
                </a:lnTo>
                <a:lnTo>
                  <a:pt x="63176" y="8"/>
                </a:lnTo>
                <a:lnTo>
                  <a:pt x="61860" y="1108"/>
                </a:lnTo>
                <a:close/>
              </a:path>
            </a:pathLst>
          </a:custGeom>
          <a:solidFill>
            <a:srgbClr val="118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4541" y="4664880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647" y="1099"/>
                </a:moveTo>
                <a:lnTo>
                  <a:pt x="0" y="1099"/>
                </a:lnTo>
                <a:lnTo>
                  <a:pt x="1315" y="0"/>
                </a:lnTo>
                <a:lnTo>
                  <a:pt x="62952" y="8"/>
                </a:lnTo>
                <a:lnTo>
                  <a:pt x="61647" y="1099"/>
                </a:lnTo>
                <a:close/>
              </a:path>
            </a:pathLst>
          </a:custGeom>
          <a:solidFill>
            <a:srgbClr val="12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6188" y="4664888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1091"/>
                </a:moveTo>
                <a:lnTo>
                  <a:pt x="0" y="1091"/>
                </a:lnTo>
                <a:lnTo>
                  <a:pt x="1304" y="0"/>
                </a:lnTo>
                <a:lnTo>
                  <a:pt x="63145" y="8"/>
                </a:lnTo>
                <a:lnTo>
                  <a:pt x="61850" y="1091"/>
                </a:lnTo>
                <a:close/>
              </a:path>
            </a:pathLst>
          </a:custGeom>
          <a:solidFill>
            <a:srgbClr val="138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8038" y="4664897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1082"/>
                </a:moveTo>
                <a:lnTo>
                  <a:pt x="0" y="1082"/>
                </a:lnTo>
                <a:lnTo>
                  <a:pt x="1294" y="0"/>
                </a:lnTo>
                <a:lnTo>
                  <a:pt x="63134" y="8"/>
                </a:lnTo>
                <a:lnTo>
                  <a:pt x="61850" y="1082"/>
                </a:lnTo>
                <a:close/>
              </a:path>
            </a:pathLst>
          </a:custGeom>
          <a:solidFill>
            <a:srgbClr val="148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9889" y="4664905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1074"/>
                </a:moveTo>
                <a:lnTo>
                  <a:pt x="0" y="1074"/>
                </a:lnTo>
                <a:lnTo>
                  <a:pt x="1284" y="0"/>
                </a:lnTo>
                <a:lnTo>
                  <a:pt x="63124" y="8"/>
                </a:lnTo>
                <a:lnTo>
                  <a:pt x="61850" y="1074"/>
                </a:lnTo>
                <a:close/>
              </a:path>
            </a:pathLst>
          </a:custGeom>
          <a:solidFill>
            <a:srgbClr val="158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1739" y="4664914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60586" y="1065"/>
                </a:moveTo>
                <a:lnTo>
                  <a:pt x="0" y="1065"/>
                </a:lnTo>
                <a:lnTo>
                  <a:pt x="1274" y="0"/>
                </a:lnTo>
                <a:lnTo>
                  <a:pt x="61850" y="8"/>
                </a:lnTo>
                <a:lnTo>
                  <a:pt x="60586" y="1065"/>
                </a:lnTo>
                <a:close/>
              </a:path>
            </a:pathLst>
          </a:custGeom>
          <a:solidFill>
            <a:srgbClr val="168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2326" y="4664923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5" h="1270">
                <a:moveTo>
                  <a:pt x="61596" y="1057"/>
                </a:moveTo>
                <a:lnTo>
                  <a:pt x="0" y="1057"/>
                </a:lnTo>
                <a:lnTo>
                  <a:pt x="1264" y="0"/>
                </a:lnTo>
                <a:lnTo>
                  <a:pt x="62850" y="8"/>
                </a:lnTo>
                <a:lnTo>
                  <a:pt x="61596" y="1057"/>
                </a:lnTo>
                <a:close/>
              </a:path>
            </a:pathLst>
          </a:custGeom>
          <a:solidFill>
            <a:srgbClr val="17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3922" y="4664931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60580" y="1048"/>
                </a:moveTo>
                <a:lnTo>
                  <a:pt x="0" y="1048"/>
                </a:lnTo>
                <a:lnTo>
                  <a:pt x="1253" y="0"/>
                </a:lnTo>
                <a:lnTo>
                  <a:pt x="61824" y="8"/>
                </a:lnTo>
                <a:lnTo>
                  <a:pt x="60580" y="1048"/>
                </a:lnTo>
                <a:close/>
              </a:path>
            </a:pathLst>
          </a:custGeom>
          <a:solidFill>
            <a:srgbClr val="188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54502" y="4664940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5" h="1270">
                <a:moveTo>
                  <a:pt x="62882" y="1040"/>
                </a:moveTo>
                <a:lnTo>
                  <a:pt x="0" y="1040"/>
                </a:lnTo>
                <a:lnTo>
                  <a:pt x="1243" y="0"/>
                </a:lnTo>
                <a:lnTo>
                  <a:pt x="64115" y="8"/>
                </a:lnTo>
                <a:lnTo>
                  <a:pt x="62882" y="1040"/>
                </a:lnTo>
                <a:close/>
              </a:path>
            </a:pathLst>
          </a:custGeom>
          <a:solidFill>
            <a:srgbClr val="198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7385" y="4664948"/>
            <a:ext cx="60960" cy="1270"/>
          </a:xfrm>
          <a:custGeom>
            <a:avLst/>
            <a:gdLst/>
            <a:ahLst/>
            <a:cxnLst/>
            <a:rect l="l" t="t" r="r" b="b"/>
            <a:pathLst>
              <a:path w="60960" h="1270">
                <a:moveTo>
                  <a:pt x="59595" y="1031"/>
                </a:moveTo>
                <a:lnTo>
                  <a:pt x="0" y="1031"/>
                </a:lnTo>
                <a:lnTo>
                  <a:pt x="1233" y="0"/>
                </a:lnTo>
                <a:lnTo>
                  <a:pt x="60818" y="8"/>
                </a:lnTo>
                <a:lnTo>
                  <a:pt x="59595" y="1031"/>
                </a:lnTo>
                <a:close/>
              </a:path>
            </a:pathLst>
          </a:custGeom>
          <a:solidFill>
            <a:srgbClr val="1A8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6980" y="4664957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60" y="1023"/>
                </a:moveTo>
                <a:lnTo>
                  <a:pt x="0" y="1023"/>
                </a:lnTo>
                <a:lnTo>
                  <a:pt x="1223" y="0"/>
                </a:lnTo>
                <a:lnTo>
                  <a:pt x="63074" y="8"/>
                </a:lnTo>
                <a:lnTo>
                  <a:pt x="61860" y="1023"/>
                </a:lnTo>
                <a:close/>
              </a:path>
            </a:pathLst>
          </a:custGeom>
          <a:solidFill>
            <a:srgbClr val="1B9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38841" y="4664965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545" y="1014"/>
                </a:moveTo>
                <a:lnTo>
                  <a:pt x="0" y="1014"/>
                </a:lnTo>
                <a:lnTo>
                  <a:pt x="1213" y="0"/>
                </a:lnTo>
                <a:lnTo>
                  <a:pt x="62748" y="8"/>
                </a:lnTo>
                <a:lnTo>
                  <a:pt x="61545" y="1014"/>
                </a:lnTo>
                <a:close/>
              </a:path>
            </a:pathLst>
          </a:custGeom>
          <a:solidFill>
            <a:srgbClr val="1C9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00386" y="4664974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1005"/>
                </a:moveTo>
                <a:lnTo>
                  <a:pt x="0" y="1005"/>
                </a:lnTo>
                <a:lnTo>
                  <a:pt x="1202" y="0"/>
                </a:lnTo>
                <a:lnTo>
                  <a:pt x="63043" y="8"/>
                </a:lnTo>
                <a:lnTo>
                  <a:pt x="61850" y="1005"/>
                </a:lnTo>
                <a:close/>
              </a:path>
            </a:pathLst>
          </a:custGeom>
          <a:solidFill>
            <a:srgbClr val="1D9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62237" y="4664982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997"/>
                </a:moveTo>
                <a:lnTo>
                  <a:pt x="0" y="997"/>
                </a:lnTo>
                <a:lnTo>
                  <a:pt x="1192" y="0"/>
                </a:lnTo>
                <a:lnTo>
                  <a:pt x="63032" y="8"/>
                </a:lnTo>
                <a:lnTo>
                  <a:pt x="61850" y="997"/>
                </a:lnTo>
                <a:close/>
              </a:path>
            </a:pathLst>
          </a:custGeom>
          <a:solidFill>
            <a:srgbClr val="1E9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4087" y="4664991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988"/>
                </a:moveTo>
                <a:lnTo>
                  <a:pt x="0" y="988"/>
                </a:lnTo>
                <a:lnTo>
                  <a:pt x="1182" y="0"/>
                </a:lnTo>
                <a:lnTo>
                  <a:pt x="63022" y="8"/>
                </a:lnTo>
                <a:lnTo>
                  <a:pt x="61850" y="988"/>
                </a:lnTo>
                <a:close/>
              </a:path>
            </a:pathLst>
          </a:custGeom>
          <a:solidFill>
            <a:srgbClr val="1F9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85938" y="4664999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60688" y="980"/>
                </a:moveTo>
                <a:lnTo>
                  <a:pt x="0" y="980"/>
                </a:lnTo>
                <a:lnTo>
                  <a:pt x="1172" y="0"/>
                </a:lnTo>
                <a:lnTo>
                  <a:pt x="61850" y="8"/>
                </a:lnTo>
                <a:lnTo>
                  <a:pt x="60688" y="980"/>
                </a:lnTo>
                <a:close/>
              </a:path>
            </a:pathLst>
          </a:custGeom>
          <a:solidFill>
            <a:srgbClr val="209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46626" y="4665008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494" y="971"/>
                </a:moveTo>
                <a:lnTo>
                  <a:pt x="0" y="971"/>
                </a:lnTo>
                <a:lnTo>
                  <a:pt x="1162" y="0"/>
                </a:lnTo>
                <a:lnTo>
                  <a:pt x="62646" y="8"/>
                </a:lnTo>
                <a:lnTo>
                  <a:pt x="61494" y="971"/>
                </a:lnTo>
                <a:close/>
              </a:path>
            </a:pathLst>
          </a:custGeom>
          <a:solidFill>
            <a:srgbClr val="219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08120" y="4665016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963"/>
                </a:moveTo>
                <a:lnTo>
                  <a:pt x="0" y="963"/>
                </a:lnTo>
                <a:lnTo>
                  <a:pt x="1151" y="0"/>
                </a:lnTo>
                <a:lnTo>
                  <a:pt x="62992" y="8"/>
                </a:lnTo>
                <a:lnTo>
                  <a:pt x="61850" y="963"/>
                </a:lnTo>
                <a:close/>
              </a:path>
            </a:pathLst>
          </a:custGeom>
          <a:solidFill>
            <a:srgbClr val="229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69971" y="4665025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526" y="954"/>
                </a:moveTo>
                <a:lnTo>
                  <a:pt x="0" y="954"/>
                </a:lnTo>
                <a:lnTo>
                  <a:pt x="1141" y="0"/>
                </a:lnTo>
                <a:lnTo>
                  <a:pt x="62658" y="8"/>
                </a:lnTo>
                <a:lnTo>
                  <a:pt x="61526" y="954"/>
                </a:lnTo>
                <a:close/>
              </a:path>
            </a:pathLst>
          </a:custGeom>
          <a:solidFill>
            <a:srgbClr val="239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31497" y="4665033"/>
            <a:ext cx="60960" cy="1270"/>
          </a:xfrm>
          <a:custGeom>
            <a:avLst/>
            <a:gdLst/>
            <a:ahLst/>
            <a:cxnLst/>
            <a:rect l="l" t="t" r="r" b="b"/>
            <a:pathLst>
              <a:path w="60960" h="1270">
                <a:moveTo>
                  <a:pt x="59782" y="946"/>
                </a:moveTo>
                <a:lnTo>
                  <a:pt x="0" y="946"/>
                </a:lnTo>
                <a:lnTo>
                  <a:pt x="1131" y="0"/>
                </a:lnTo>
                <a:lnTo>
                  <a:pt x="60904" y="8"/>
                </a:lnTo>
                <a:lnTo>
                  <a:pt x="59782" y="946"/>
                </a:lnTo>
                <a:close/>
              </a:path>
            </a:pathLst>
          </a:custGeom>
          <a:solidFill>
            <a:srgbClr val="24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1280" y="4665042"/>
            <a:ext cx="65405" cy="1270"/>
          </a:xfrm>
          <a:custGeom>
            <a:avLst/>
            <a:gdLst/>
            <a:ahLst/>
            <a:cxnLst/>
            <a:rect l="l" t="t" r="r" b="b"/>
            <a:pathLst>
              <a:path w="65405" h="1270">
                <a:moveTo>
                  <a:pt x="63901" y="937"/>
                </a:moveTo>
                <a:lnTo>
                  <a:pt x="0" y="937"/>
                </a:lnTo>
                <a:lnTo>
                  <a:pt x="1121" y="0"/>
                </a:lnTo>
                <a:lnTo>
                  <a:pt x="65012" y="8"/>
                </a:lnTo>
                <a:lnTo>
                  <a:pt x="63901" y="937"/>
                </a:lnTo>
                <a:close/>
              </a:path>
            </a:pathLst>
          </a:custGeom>
          <a:solidFill>
            <a:srgbClr val="25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55182" y="4665051"/>
            <a:ext cx="60960" cy="1270"/>
          </a:xfrm>
          <a:custGeom>
            <a:avLst/>
            <a:gdLst/>
            <a:ahLst/>
            <a:cxnLst/>
            <a:rect l="l" t="t" r="r" b="b"/>
            <a:pathLst>
              <a:path w="60960" h="1270">
                <a:moveTo>
                  <a:pt x="59820" y="928"/>
                </a:moveTo>
                <a:lnTo>
                  <a:pt x="0" y="928"/>
                </a:lnTo>
                <a:lnTo>
                  <a:pt x="1110" y="0"/>
                </a:lnTo>
                <a:lnTo>
                  <a:pt x="60921" y="8"/>
                </a:lnTo>
                <a:lnTo>
                  <a:pt x="59820" y="928"/>
                </a:lnTo>
                <a:close/>
              </a:path>
            </a:pathLst>
          </a:custGeom>
          <a:solidFill>
            <a:srgbClr val="269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5002" y="4665059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433" y="920"/>
                </a:moveTo>
                <a:lnTo>
                  <a:pt x="0" y="920"/>
                </a:lnTo>
                <a:lnTo>
                  <a:pt x="1101" y="0"/>
                </a:lnTo>
                <a:lnTo>
                  <a:pt x="62523" y="8"/>
                </a:lnTo>
                <a:lnTo>
                  <a:pt x="61433" y="920"/>
                </a:lnTo>
                <a:close/>
              </a:path>
            </a:pathLst>
          </a:custGeom>
          <a:solidFill>
            <a:srgbClr val="27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6435" y="4665067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912"/>
                </a:moveTo>
                <a:lnTo>
                  <a:pt x="0" y="912"/>
                </a:lnTo>
                <a:lnTo>
                  <a:pt x="1090" y="0"/>
                </a:lnTo>
                <a:lnTo>
                  <a:pt x="62930" y="8"/>
                </a:lnTo>
                <a:lnTo>
                  <a:pt x="61850" y="912"/>
                </a:lnTo>
                <a:close/>
              </a:path>
            </a:pathLst>
          </a:custGeom>
          <a:solidFill>
            <a:srgbClr val="289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8285" y="4665076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903"/>
                </a:moveTo>
                <a:lnTo>
                  <a:pt x="0" y="903"/>
                </a:lnTo>
                <a:lnTo>
                  <a:pt x="1080" y="0"/>
                </a:lnTo>
                <a:lnTo>
                  <a:pt x="62920" y="8"/>
                </a:lnTo>
                <a:lnTo>
                  <a:pt x="61850" y="903"/>
                </a:lnTo>
                <a:close/>
              </a:path>
            </a:pathLst>
          </a:custGeom>
          <a:solidFill>
            <a:srgbClr val="299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00136" y="4665085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60789" y="894"/>
                </a:moveTo>
                <a:lnTo>
                  <a:pt x="0" y="894"/>
                </a:lnTo>
                <a:lnTo>
                  <a:pt x="1070" y="0"/>
                </a:lnTo>
                <a:lnTo>
                  <a:pt x="61850" y="8"/>
                </a:lnTo>
                <a:lnTo>
                  <a:pt x="60789" y="894"/>
                </a:lnTo>
                <a:close/>
              </a:path>
            </a:pathLst>
          </a:custGeom>
          <a:solidFill>
            <a:srgbClr val="2A9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60926" y="4665093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60" y="886"/>
                </a:moveTo>
                <a:lnTo>
                  <a:pt x="0" y="886"/>
                </a:lnTo>
                <a:lnTo>
                  <a:pt x="1060" y="0"/>
                </a:lnTo>
                <a:lnTo>
                  <a:pt x="62910" y="8"/>
                </a:lnTo>
                <a:lnTo>
                  <a:pt x="61860" y="886"/>
                </a:lnTo>
                <a:close/>
              </a:path>
            </a:pathLst>
          </a:custGeom>
          <a:solidFill>
            <a:srgbClr val="2B9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22787" y="4665102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382" y="877"/>
                </a:moveTo>
                <a:lnTo>
                  <a:pt x="0" y="877"/>
                </a:lnTo>
                <a:lnTo>
                  <a:pt x="1050" y="0"/>
                </a:lnTo>
                <a:lnTo>
                  <a:pt x="62421" y="8"/>
                </a:lnTo>
                <a:lnTo>
                  <a:pt x="61382" y="877"/>
                </a:lnTo>
                <a:close/>
              </a:path>
            </a:pathLst>
          </a:custGeom>
          <a:solidFill>
            <a:srgbClr val="2C9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4169" y="4665110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1850" y="869"/>
                </a:moveTo>
                <a:lnTo>
                  <a:pt x="0" y="869"/>
                </a:lnTo>
                <a:lnTo>
                  <a:pt x="1039" y="0"/>
                </a:lnTo>
                <a:lnTo>
                  <a:pt x="62879" y="8"/>
                </a:lnTo>
                <a:lnTo>
                  <a:pt x="61850" y="869"/>
                </a:lnTo>
                <a:close/>
              </a:path>
            </a:pathLst>
          </a:custGeom>
          <a:solidFill>
            <a:srgbClr val="2DA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6019" y="4665119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30" h="1270">
                <a:moveTo>
                  <a:pt x="60997" y="860"/>
                </a:moveTo>
                <a:lnTo>
                  <a:pt x="0" y="860"/>
                </a:lnTo>
                <a:lnTo>
                  <a:pt x="1029" y="0"/>
                </a:lnTo>
                <a:lnTo>
                  <a:pt x="62017" y="8"/>
                </a:lnTo>
                <a:lnTo>
                  <a:pt x="60997" y="860"/>
                </a:lnTo>
                <a:close/>
              </a:path>
            </a:pathLst>
          </a:custGeom>
          <a:solidFill>
            <a:srgbClr val="2EA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07017" y="4665127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2277" y="852"/>
                </a:moveTo>
                <a:lnTo>
                  <a:pt x="0" y="852"/>
                </a:lnTo>
                <a:lnTo>
                  <a:pt x="1019" y="0"/>
                </a:lnTo>
                <a:lnTo>
                  <a:pt x="63285" y="8"/>
                </a:lnTo>
                <a:lnTo>
                  <a:pt x="62277" y="852"/>
                </a:lnTo>
                <a:close/>
              </a:path>
            </a:pathLst>
          </a:custGeom>
          <a:solidFill>
            <a:srgbClr val="2FA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69295" y="4665136"/>
            <a:ext cx="61594" cy="1270"/>
          </a:xfrm>
          <a:custGeom>
            <a:avLst/>
            <a:gdLst/>
            <a:ahLst/>
            <a:cxnLst/>
            <a:rect l="l" t="t" r="r" b="b"/>
            <a:pathLst>
              <a:path w="61594" h="1270">
                <a:moveTo>
                  <a:pt x="60007" y="843"/>
                </a:moveTo>
                <a:lnTo>
                  <a:pt x="0" y="843"/>
                </a:lnTo>
                <a:lnTo>
                  <a:pt x="1008" y="0"/>
                </a:lnTo>
                <a:lnTo>
                  <a:pt x="61006" y="8"/>
                </a:lnTo>
                <a:lnTo>
                  <a:pt x="60007" y="843"/>
                </a:lnTo>
                <a:close/>
              </a:path>
            </a:pathLst>
          </a:custGeom>
          <a:solidFill>
            <a:srgbClr val="30A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29302" y="4665144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331" y="835"/>
                </a:moveTo>
                <a:lnTo>
                  <a:pt x="0" y="835"/>
                </a:lnTo>
                <a:lnTo>
                  <a:pt x="999" y="0"/>
                </a:lnTo>
                <a:lnTo>
                  <a:pt x="62319" y="8"/>
                </a:lnTo>
                <a:lnTo>
                  <a:pt x="61331" y="835"/>
                </a:lnTo>
                <a:close/>
              </a:path>
            </a:pathLst>
          </a:custGeom>
          <a:solidFill>
            <a:srgbClr val="30A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90633" y="4665153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50" y="826"/>
                </a:moveTo>
                <a:lnTo>
                  <a:pt x="0" y="826"/>
                </a:lnTo>
                <a:lnTo>
                  <a:pt x="988" y="0"/>
                </a:lnTo>
                <a:lnTo>
                  <a:pt x="62828" y="8"/>
                </a:lnTo>
                <a:lnTo>
                  <a:pt x="61850" y="826"/>
                </a:lnTo>
                <a:close/>
              </a:path>
            </a:pathLst>
          </a:custGeom>
          <a:solidFill>
            <a:srgbClr val="31A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52484" y="4665161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50" y="818"/>
                </a:moveTo>
                <a:lnTo>
                  <a:pt x="0" y="818"/>
                </a:lnTo>
                <a:lnTo>
                  <a:pt x="978" y="0"/>
                </a:lnTo>
                <a:lnTo>
                  <a:pt x="62818" y="8"/>
                </a:lnTo>
                <a:lnTo>
                  <a:pt x="61850" y="818"/>
                </a:lnTo>
                <a:close/>
              </a:path>
            </a:pathLst>
          </a:custGeom>
          <a:solidFill>
            <a:srgbClr val="33A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14334" y="4665170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60891" y="809"/>
                </a:moveTo>
                <a:lnTo>
                  <a:pt x="0" y="809"/>
                </a:lnTo>
                <a:lnTo>
                  <a:pt x="968" y="0"/>
                </a:lnTo>
                <a:lnTo>
                  <a:pt x="61850" y="8"/>
                </a:lnTo>
                <a:lnTo>
                  <a:pt x="60891" y="809"/>
                </a:lnTo>
                <a:close/>
              </a:path>
            </a:pathLst>
          </a:custGeom>
          <a:solidFill>
            <a:srgbClr val="33A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75226" y="4665178"/>
            <a:ext cx="64135" cy="1270"/>
          </a:xfrm>
          <a:custGeom>
            <a:avLst/>
            <a:gdLst/>
            <a:ahLst/>
            <a:cxnLst/>
            <a:rect l="l" t="t" r="r" b="b"/>
            <a:pathLst>
              <a:path w="64135" h="1270">
                <a:moveTo>
                  <a:pt x="62809" y="801"/>
                </a:moveTo>
                <a:lnTo>
                  <a:pt x="0" y="801"/>
                </a:lnTo>
                <a:lnTo>
                  <a:pt x="958" y="0"/>
                </a:lnTo>
                <a:lnTo>
                  <a:pt x="63756" y="8"/>
                </a:lnTo>
                <a:lnTo>
                  <a:pt x="62809" y="801"/>
                </a:lnTo>
                <a:close/>
              </a:path>
            </a:pathLst>
          </a:custGeom>
          <a:solidFill>
            <a:srgbClr val="34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38035" y="4665187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60912" y="792"/>
                </a:moveTo>
                <a:lnTo>
                  <a:pt x="0" y="792"/>
                </a:lnTo>
                <a:lnTo>
                  <a:pt x="947" y="0"/>
                </a:lnTo>
                <a:lnTo>
                  <a:pt x="61850" y="8"/>
                </a:lnTo>
                <a:lnTo>
                  <a:pt x="60912" y="792"/>
                </a:lnTo>
                <a:close/>
              </a:path>
            </a:pathLst>
          </a:custGeom>
          <a:solidFill>
            <a:srgbClr val="35A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98948" y="4665196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60" y="783"/>
                </a:moveTo>
                <a:lnTo>
                  <a:pt x="0" y="783"/>
                </a:lnTo>
                <a:lnTo>
                  <a:pt x="937" y="0"/>
                </a:lnTo>
                <a:lnTo>
                  <a:pt x="62788" y="8"/>
                </a:lnTo>
                <a:lnTo>
                  <a:pt x="61860" y="783"/>
                </a:lnTo>
                <a:close/>
              </a:path>
            </a:pathLst>
          </a:custGeom>
          <a:solidFill>
            <a:srgbClr val="36A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60809" y="4665204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61259" y="775"/>
                </a:moveTo>
                <a:lnTo>
                  <a:pt x="0" y="775"/>
                </a:lnTo>
                <a:lnTo>
                  <a:pt x="927" y="0"/>
                </a:lnTo>
                <a:lnTo>
                  <a:pt x="62176" y="8"/>
                </a:lnTo>
                <a:lnTo>
                  <a:pt x="61259" y="775"/>
                </a:lnTo>
                <a:close/>
              </a:path>
            </a:pathLst>
          </a:custGeom>
          <a:solidFill>
            <a:srgbClr val="37A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22068" y="4665213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339" y="766"/>
                </a:moveTo>
                <a:lnTo>
                  <a:pt x="0" y="766"/>
                </a:lnTo>
                <a:lnTo>
                  <a:pt x="917" y="0"/>
                </a:lnTo>
                <a:lnTo>
                  <a:pt x="62246" y="8"/>
                </a:lnTo>
                <a:lnTo>
                  <a:pt x="61339" y="766"/>
                </a:lnTo>
                <a:close/>
              </a:path>
            </a:pathLst>
          </a:custGeom>
          <a:solidFill>
            <a:srgbClr val="38A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83408" y="4665221"/>
            <a:ext cx="61594" cy="1270"/>
          </a:xfrm>
          <a:custGeom>
            <a:avLst/>
            <a:gdLst/>
            <a:ahLst/>
            <a:cxnLst/>
            <a:rect l="l" t="t" r="r" b="b"/>
            <a:pathLst>
              <a:path w="61595" h="1270">
                <a:moveTo>
                  <a:pt x="60194" y="758"/>
                </a:moveTo>
                <a:lnTo>
                  <a:pt x="0" y="758"/>
                </a:lnTo>
                <a:lnTo>
                  <a:pt x="906" y="0"/>
                </a:lnTo>
                <a:lnTo>
                  <a:pt x="61091" y="8"/>
                </a:lnTo>
                <a:lnTo>
                  <a:pt x="60194" y="758"/>
                </a:lnTo>
                <a:close/>
              </a:path>
            </a:pathLst>
          </a:custGeom>
          <a:solidFill>
            <a:srgbClr val="39A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43602" y="4665229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2602" y="749"/>
                </a:moveTo>
                <a:lnTo>
                  <a:pt x="0" y="749"/>
                </a:lnTo>
                <a:lnTo>
                  <a:pt x="897" y="0"/>
                </a:lnTo>
                <a:lnTo>
                  <a:pt x="63489" y="8"/>
                </a:lnTo>
                <a:lnTo>
                  <a:pt x="62602" y="749"/>
                </a:lnTo>
                <a:close/>
              </a:path>
            </a:pathLst>
          </a:custGeom>
          <a:solidFill>
            <a:srgbClr val="3AA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06204" y="4665238"/>
            <a:ext cx="61594" cy="1270"/>
          </a:xfrm>
          <a:custGeom>
            <a:avLst/>
            <a:gdLst/>
            <a:ahLst/>
            <a:cxnLst/>
            <a:rect l="l" t="t" r="r" b="b"/>
            <a:pathLst>
              <a:path w="61595" h="1270">
                <a:moveTo>
                  <a:pt x="60477" y="741"/>
                </a:moveTo>
                <a:lnTo>
                  <a:pt x="0" y="741"/>
                </a:lnTo>
                <a:lnTo>
                  <a:pt x="886" y="0"/>
                </a:lnTo>
                <a:lnTo>
                  <a:pt x="61353" y="8"/>
                </a:lnTo>
                <a:lnTo>
                  <a:pt x="60477" y="741"/>
                </a:lnTo>
                <a:close/>
              </a:path>
            </a:pathLst>
          </a:custGeom>
          <a:solidFill>
            <a:srgbClr val="3BA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66682" y="4665247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50" y="732"/>
                </a:moveTo>
                <a:lnTo>
                  <a:pt x="0" y="732"/>
                </a:lnTo>
                <a:lnTo>
                  <a:pt x="876" y="0"/>
                </a:lnTo>
                <a:lnTo>
                  <a:pt x="62716" y="8"/>
                </a:lnTo>
                <a:lnTo>
                  <a:pt x="61850" y="732"/>
                </a:lnTo>
                <a:close/>
              </a:path>
            </a:pathLst>
          </a:custGeom>
          <a:solidFill>
            <a:srgbClr val="3CA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28532" y="4665255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50" y="724"/>
                </a:moveTo>
                <a:lnTo>
                  <a:pt x="0" y="724"/>
                </a:lnTo>
                <a:lnTo>
                  <a:pt x="866" y="0"/>
                </a:lnTo>
                <a:lnTo>
                  <a:pt x="62706" y="8"/>
                </a:lnTo>
                <a:lnTo>
                  <a:pt x="61850" y="724"/>
                </a:lnTo>
                <a:close/>
              </a:path>
            </a:pathLst>
          </a:custGeom>
          <a:solidFill>
            <a:srgbClr val="3DA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90383" y="4665264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50" y="715"/>
                </a:moveTo>
                <a:lnTo>
                  <a:pt x="0" y="715"/>
                </a:lnTo>
                <a:lnTo>
                  <a:pt x="855" y="0"/>
                </a:lnTo>
                <a:lnTo>
                  <a:pt x="62696" y="8"/>
                </a:lnTo>
                <a:lnTo>
                  <a:pt x="61850" y="715"/>
                </a:lnTo>
                <a:close/>
              </a:path>
            </a:pathLst>
          </a:custGeom>
          <a:solidFill>
            <a:srgbClr val="3EB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2234" y="4665272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61014" y="707"/>
                </a:moveTo>
                <a:lnTo>
                  <a:pt x="0" y="707"/>
                </a:lnTo>
                <a:lnTo>
                  <a:pt x="845" y="0"/>
                </a:lnTo>
                <a:lnTo>
                  <a:pt x="61850" y="8"/>
                </a:lnTo>
                <a:lnTo>
                  <a:pt x="61014" y="707"/>
                </a:lnTo>
                <a:close/>
              </a:path>
            </a:pathLst>
          </a:custGeom>
          <a:solidFill>
            <a:srgbClr val="3FB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13248" y="4665281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60" y="698"/>
                </a:moveTo>
                <a:lnTo>
                  <a:pt x="0" y="698"/>
                </a:lnTo>
                <a:lnTo>
                  <a:pt x="835" y="0"/>
                </a:lnTo>
                <a:lnTo>
                  <a:pt x="62686" y="8"/>
                </a:lnTo>
                <a:lnTo>
                  <a:pt x="61860" y="698"/>
                </a:lnTo>
                <a:close/>
              </a:path>
            </a:pathLst>
          </a:custGeom>
          <a:solidFill>
            <a:srgbClr val="40B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75109" y="4665290"/>
            <a:ext cx="62230" cy="1270"/>
          </a:xfrm>
          <a:custGeom>
            <a:avLst/>
            <a:gdLst/>
            <a:ahLst/>
            <a:cxnLst/>
            <a:rect l="l" t="t" r="r" b="b"/>
            <a:pathLst>
              <a:path w="62229" h="1270">
                <a:moveTo>
                  <a:pt x="61157" y="690"/>
                </a:moveTo>
                <a:lnTo>
                  <a:pt x="0" y="690"/>
                </a:lnTo>
                <a:lnTo>
                  <a:pt x="825" y="0"/>
                </a:lnTo>
                <a:lnTo>
                  <a:pt x="61972" y="8"/>
                </a:lnTo>
                <a:lnTo>
                  <a:pt x="61157" y="690"/>
                </a:lnTo>
                <a:close/>
              </a:path>
            </a:pathLst>
          </a:custGeom>
          <a:solidFill>
            <a:srgbClr val="41B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36267" y="4665298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50" y="681"/>
                </a:moveTo>
                <a:lnTo>
                  <a:pt x="0" y="681"/>
                </a:lnTo>
                <a:lnTo>
                  <a:pt x="815" y="0"/>
                </a:lnTo>
                <a:lnTo>
                  <a:pt x="62655" y="8"/>
                </a:lnTo>
                <a:lnTo>
                  <a:pt x="61850" y="681"/>
                </a:lnTo>
                <a:close/>
              </a:path>
            </a:pathLst>
          </a:custGeom>
          <a:solidFill>
            <a:srgbClr val="42B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98117" y="4665307"/>
            <a:ext cx="62865" cy="1270"/>
          </a:xfrm>
          <a:custGeom>
            <a:avLst/>
            <a:gdLst/>
            <a:ahLst/>
            <a:cxnLst/>
            <a:rect l="l" t="t" r="r" b="b"/>
            <a:pathLst>
              <a:path w="62864" h="1270">
                <a:moveTo>
                  <a:pt x="61850" y="672"/>
                </a:moveTo>
                <a:lnTo>
                  <a:pt x="0" y="672"/>
                </a:lnTo>
                <a:lnTo>
                  <a:pt x="804" y="0"/>
                </a:lnTo>
                <a:lnTo>
                  <a:pt x="62645" y="8"/>
                </a:lnTo>
                <a:lnTo>
                  <a:pt x="61850" y="672"/>
                </a:lnTo>
                <a:close/>
              </a:path>
            </a:pathLst>
          </a:custGeom>
          <a:solidFill>
            <a:srgbClr val="43B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9967" y="4665315"/>
            <a:ext cx="61594" cy="1270"/>
          </a:xfrm>
          <a:custGeom>
            <a:avLst/>
            <a:gdLst/>
            <a:ahLst/>
            <a:cxnLst/>
            <a:rect l="l" t="t" r="r" b="b"/>
            <a:pathLst>
              <a:path w="61595" h="1270">
                <a:moveTo>
                  <a:pt x="60580" y="664"/>
                </a:moveTo>
                <a:lnTo>
                  <a:pt x="0" y="664"/>
                </a:lnTo>
                <a:lnTo>
                  <a:pt x="794" y="0"/>
                </a:lnTo>
                <a:lnTo>
                  <a:pt x="61364" y="8"/>
                </a:lnTo>
                <a:lnTo>
                  <a:pt x="60580" y="664"/>
                </a:lnTo>
                <a:close/>
              </a:path>
            </a:pathLst>
          </a:custGeom>
          <a:solidFill>
            <a:srgbClr val="44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20548" y="4665324"/>
            <a:ext cx="61594" cy="1270"/>
          </a:xfrm>
          <a:custGeom>
            <a:avLst/>
            <a:gdLst/>
            <a:ahLst/>
            <a:cxnLst/>
            <a:rect l="l" t="t" r="r" b="b"/>
            <a:pathLst>
              <a:path w="61595" h="1270">
                <a:moveTo>
                  <a:pt x="60331" y="655"/>
                </a:moveTo>
                <a:lnTo>
                  <a:pt x="0" y="655"/>
                </a:lnTo>
                <a:lnTo>
                  <a:pt x="784" y="0"/>
                </a:lnTo>
                <a:lnTo>
                  <a:pt x="61106" y="8"/>
                </a:lnTo>
                <a:lnTo>
                  <a:pt x="60331" y="655"/>
                </a:lnTo>
                <a:close/>
              </a:path>
            </a:pathLst>
          </a:custGeom>
          <a:solidFill>
            <a:srgbClr val="45B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80880" y="4665332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62604" y="647"/>
                </a:moveTo>
                <a:lnTo>
                  <a:pt x="0" y="647"/>
                </a:lnTo>
                <a:lnTo>
                  <a:pt x="774" y="0"/>
                </a:lnTo>
                <a:lnTo>
                  <a:pt x="63368" y="8"/>
                </a:lnTo>
                <a:lnTo>
                  <a:pt x="62604" y="647"/>
                </a:lnTo>
                <a:close/>
              </a:path>
            </a:pathLst>
          </a:custGeom>
          <a:solidFill>
            <a:srgbClr val="46B7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43485" y="4665341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096" y="638"/>
                </a:moveTo>
                <a:lnTo>
                  <a:pt x="0" y="638"/>
                </a:lnTo>
                <a:lnTo>
                  <a:pt x="764" y="0"/>
                </a:lnTo>
                <a:lnTo>
                  <a:pt x="61850" y="8"/>
                </a:lnTo>
                <a:lnTo>
                  <a:pt x="61096" y="638"/>
                </a:lnTo>
                <a:close/>
              </a:path>
            </a:pathLst>
          </a:custGeom>
          <a:solidFill>
            <a:srgbClr val="47B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04581" y="4665349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630"/>
                </a:moveTo>
                <a:lnTo>
                  <a:pt x="0" y="630"/>
                </a:lnTo>
                <a:lnTo>
                  <a:pt x="753" y="0"/>
                </a:lnTo>
                <a:lnTo>
                  <a:pt x="62594" y="8"/>
                </a:lnTo>
                <a:lnTo>
                  <a:pt x="61850" y="630"/>
                </a:lnTo>
                <a:close/>
              </a:path>
            </a:pathLst>
          </a:custGeom>
          <a:solidFill>
            <a:srgbClr val="49B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66432" y="4665358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621"/>
                </a:moveTo>
                <a:lnTo>
                  <a:pt x="0" y="621"/>
                </a:lnTo>
                <a:lnTo>
                  <a:pt x="743" y="0"/>
                </a:lnTo>
                <a:lnTo>
                  <a:pt x="62583" y="8"/>
                </a:lnTo>
                <a:lnTo>
                  <a:pt x="61850" y="621"/>
                </a:lnTo>
                <a:close/>
              </a:path>
            </a:pathLst>
          </a:custGeom>
          <a:solidFill>
            <a:srgbClr val="48B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28282" y="4665366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126" y="613"/>
                </a:moveTo>
                <a:lnTo>
                  <a:pt x="0" y="613"/>
                </a:lnTo>
                <a:lnTo>
                  <a:pt x="733" y="0"/>
                </a:lnTo>
                <a:lnTo>
                  <a:pt x="61849" y="8"/>
                </a:lnTo>
                <a:lnTo>
                  <a:pt x="61126" y="613"/>
                </a:lnTo>
                <a:close/>
              </a:path>
            </a:pathLst>
          </a:custGeom>
          <a:solidFill>
            <a:srgbClr val="47B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89409" y="4665375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055" y="604"/>
                </a:moveTo>
                <a:lnTo>
                  <a:pt x="0" y="604"/>
                </a:lnTo>
                <a:lnTo>
                  <a:pt x="723" y="0"/>
                </a:lnTo>
                <a:lnTo>
                  <a:pt x="61768" y="8"/>
                </a:lnTo>
                <a:lnTo>
                  <a:pt x="61055" y="604"/>
                </a:lnTo>
                <a:close/>
              </a:path>
            </a:pathLst>
          </a:custGeom>
          <a:solidFill>
            <a:srgbClr val="46B7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50465" y="4665383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596"/>
                </a:moveTo>
                <a:lnTo>
                  <a:pt x="0" y="596"/>
                </a:lnTo>
                <a:lnTo>
                  <a:pt x="713" y="0"/>
                </a:lnTo>
                <a:lnTo>
                  <a:pt x="62553" y="8"/>
                </a:lnTo>
                <a:lnTo>
                  <a:pt x="61850" y="596"/>
                </a:lnTo>
                <a:close/>
              </a:path>
            </a:pathLst>
          </a:custGeom>
          <a:solidFill>
            <a:srgbClr val="45B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12315" y="4665392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587"/>
                </a:moveTo>
                <a:lnTo>
                  <a:pt x="0" y="587"/>
                </a:lnTo>
                <a:lnTo>
                  <a:pt x="702" y="0"/>
                </a:lnTo>
                <a:lnTo>
                  <a:pt x="62543" y="8"/>
                </a:lnTo>
                <a:lnTo>
                  <a:pt x="61850" y="587"/>
                </a:lnTo>
                <a:close/>
              </a:path>
            </a:pathLst>
          </a:custGeom>
          <a:solidFill>
            <a:srgbClr val="44B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74166" y="4665400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579"/>
                </a:moveTo>
                <a:lnTo>
                  <a:pt x="0" y="579"/>
                </a:lnTo>
                <a:lnTo>
                  <a:pt x="692" y="0"/>
                </a:lnTo>
                <a:lnTo>
                  <a:pt x="62532" y="8"/>
                </a:lnTo>
                <a:lnTo>
                  <a:pt x="61850" y="579"/>
                </a:lnTo>
                <a:close/>
              </a:path>
            </a:pathLst>
          </a:custGeom>
          <a:solidFill>
            <a:srgbClr val="43B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36016" y="4665409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5" h="635">
                <a:moveTo>
                  <a:pt x="60614" y="570"/>
                </a:moveTo>
                <a:lnTo>
                  <a:pt x="0" y="570"/>
                </a:lnTo>
                <a:lnTo>
                  <a:pt x="682" y="0"/>
                </a:lnTo>
                <a:lnTo>
                  <a:pt x="61287" y="8"/>
                </a:lnTo>
                <a:lnTo>
                  <a:pt x="60614" y="570"/>
                </a:lnTo>
                <a:close/>
              </a:path>
            </a:pathLst>
          </a:custGeom>
          <a:solidFill>
            <a:srgbClr val="42B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96631" y="4665417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153" y="562"/>
                </a:moveTo>
                <a:lnTo>
                  <a:pt x="0" y="562"/>
                </a:lnTo>
                <a:lnTo>
                  <a:pt x="672" y="0"/>
                </a:lnTo>
                <a:lnTo>
                  <a:pt x="61815" y="8"/>
                </a:lnTo>
                <a:lnTo>
                  <a:pt x="61153" y="562"/>
                </a:lnTo>
                <a:close/>
              </a:path>
            </a:pathLst>
          </a:custGeom>
          <a:solidFill>
            <a:srgbClr val="41B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57785" y="4665426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0994" y="553"/>
                </a:moveTo>
                <a:lnTo>
                  <a:pt x="0" y="553"/>
                </a:lnTo>
                <a:lnTo>
                  <a:pt x="662" y="0"/>
                </a:lnTo>
                <a:lnTo>
                  <a:pt x="61646" y="8"/>
                </a:lnTo>
                <a:lnTo>
                  <a:pt x="60994" y="553"/>
                </a:lnTo>
                <a:close/>
              </a:path>
            </a:pathLst>
          </a:custGeom>
          <a:solidFill>
            <a:srgbClr val="40B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18779" y="4665434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545"/>
                </a:moveTo>
                <a:lnTo>
                  <a:pt x="0" y="545"/>
                </a:lnTo>
                <a:lnTo>
                  <a:pt x="651" y="0"/>
                </a:lnTo>
                <a:lnTo>
                  <a:pt x="62492" y="8"/>
                </a:lnTo>
                <a:lnTo>
                  <a:pt x="61850" y="545"/>
                </a:lnTo>
                <a:close/>
              </a:path>
            </a:pathLst>
          </a:custGeom>
          <a:solidFill>
            <a:srgbClr val="3FB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80630" y="4665443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536"/>
                </a:moveTo>
                <a:lnTo>
                  <a:pt x="0" y="536"/>
                </a:lnTo>
                <a:lnTo>
                  <a:pt x="641" y="0"/>
                </a:lnTo>
                <a:lnTo>
                  <a:pt x="62481" y="8"/>
                </a:lnTo>
                <a:lnTo>
                  <a:pt x="61850" y="536"/>
                </a:lnTo>
                <a:close/>
              </a:path>
            </a:pathLst>
          </a:custGeom>
          <a:solidFill>
            <a:srgbClr val="3EB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42480" y="4665452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527"/>
                </a:moveTo>
                <a:lnTo>
                  <a:pt x="0" y="527"/>
                </a:lnTo>
                <a:lnTo>
                  <a:pt x="631" y="0"/>
                </a:lnTo>
                <a:lnTo>
                  <a:pt x="62471" y="8"/>
                </a:lnTo>
                <a:lnTo>
                  <a:pt x="61850" y="527"/>
                </a:lnTo>
                <a:close/>
              </a:path>
            </a:pathLst>
          </a:custGeom>
          <a:solidFill>
            <a:srgbClr val="3DA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04331" y="4665460"/>
            <a:ext cx="60960" cy="635"/>
          </a:xfrm>
          <a:custGeom>
            <a:avLst/>
            <a:gdLst/>
            <a:ahLst/>
            <a:cxnLst/>
            <a:rect l="l" t="t" r="r" b="b"/>
            <a:pathLst>
              <a:path w="60960" h="635">
                <a:moveTo>
                  <a:pt x="60331" y="519"/>
                </a:moveTo>
                <a:lnTo>
                  <a:pt x="0" y="519"/>
                </a:lnTo>
                <a:lnTo>
                  <a:pt x="621" y="0"/>
                </a:lnTo>
                <a:lnTo>
                  <a:pt x="60942" y="8"/>
                </a:lnTo>
                <a:lnTo>
                  <a:pt x="60331" y="519"/>
                </a:lnTo>
                <a:close/>
              </a:path>
            </a:pathLst>
          </a:custGeom>
          <a:solidFill>
            <a:srgbClr val="3CA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64663" y="4665469"/>
            <a:ext cx="63500" cy="635"/>
          </a:xfrm>
          <a:custGeom>
            <a:avLst/>
            <a:gdLst/>
            <a:ahLst/>
            <a:cxnLst/>
            <a:rect l="l" t="t" r="r" b="b"/>
            <a:pathLst>
              <a:path w="63500" h="635">
                <a:moveTo>
                  <a:pt x="62767" y="510"/>
                </a:moveTo>
                <a:lnTo>
                  <a:pt x="0" y="510"/>
                </a:lnTo>
                <a:lnTo>
                  <a:pt x="611" y="0"/>
                </a:lnTo>
                <a:lnTo>
                  <a:pt x="63368" y="8"/>
                </a:lnTo>
                <a:lnTo>
                  <a:pt x="62767" y="510"/>
                </a:lnTo>
                <a:close/>
              </a:path>
            </a:pathLst>
          </a:custGeom>
          <a:solidFill>
            <a:srgbClr val="3BA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27430" y="4665477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5" h="635">
                <a:moveTo>
                  <a:pt x="60933" y="502"/>
                </a:moveTo>
                <a:lnTo>
                  <a:pt x="0" y="502"/>
                </a:lnTo>
                <a:lnTo>
                  <a:pt x="600" y="0"/>
                </a:lnTo>
                <a:lnTo>
                  <a:pt x="61523" y="8"/>
                </a:lnTo>
                <a:lnTo>
                  <a:pt x="60933" y="502"/>
                </a:lnTo>
                <a:close/>
              </a:path>
            </a:pathLst>
          </a:custGeom>
          <a:solidFill>
            <a:srgbClr val="3AA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88364" y="4665486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493"/>
                </a:moveTo>
                <a:lnTo>
                  <a:pt x="0" y="493"/>
                </a:lnTo>
                <a:lnTo>
                  <a:pt x="590" y="0"/>
                </a:lnTo>
                <a:lnTo>
                  <a:pt x="62430" y="8"/>
                </a:lnTo>
                <a:lnTo>
                  <a:pt x="61850" y="493"/>
                </a:lnTo>
                <a:close/>
              </a:path>
            </a:pathLst>
          </a:custGeom>
          <a:solidFill>
            <a:srgbClr val="39A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50214" y="4665494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485"/>
                </a:moveTo>
                <a:lnTo>
                  <a:pt x="0" y="485"/>
                </a:lnTo>
                <a:lnTo>
                  <a:pt x="580" y="0"/>
                </a:lnTo>
                <a:lnTo>
                  <a:pt x="62420" y="8"/>
                </a:lnTo>
                <a:lnTo>
                  <a:pt x="61850" y="485"/>
                </a:lnTo>
                <a:close/>
              </a:path>
            </a:pathLst>
          </a:custGeom>
          <a:solidFill>
            <a:srgbClr val="38A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12065" y="4665503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5" h="635">
                <a:moveTo>
                  <a:pt x="60820" y="476"/>
                </a:moveTo>
                <a:lnTo>
                  <a:pt x="0" y="476"/>
                </a:lnTo>
                <a:lnTo>
                  <a:pt x="569" y="0"/>
                </a:lnTo>
                <a:lnTo>
                  <a:pt x="61380" y="8"/>
                </a:lnTo>
                <a:lnTo>
                  <a:pt x="60820" y="476"/>
                </a:lnTo>
                <a:close/>
              </a:path>
            </a:pathLst>
          </a:custGeom>
          <a:solidFill>
            <a:srgbClr val="37A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72886" y="4665511"/>
            <a:ext cx="60960" cy="635"/>
          </a:xfrm>
          <a:custGeom>
            <a:avLst/>
            <a:gdLst/>
            <a:ahLst/>
            <a:cxnLst/>
            <a:rect l="l" t="t" r="r" b="b"/>
            <a:pathLst>
              <a:path w="60960" h="635">
                <a:moveTo>
                  <a:pt x="60091" y="468"/>
                </a:moveTo>
                <a:lnTo>
                  <a:pt x="0" y="468"/>
                </a:lnTo>
                <a:lnTo>
                  <a:pt x="560" y="0"/>
                </a:lnTo>
                <a:lnTo>
                  <a:pt x="60641" y="8"/>
                </a:lnTo>
                <a:lnTo>
                  <a:pt x="60091" y="468"/>
                </a:lnTo>
                <a:close/>
              </a:path>
            </a:pathLst>
          </a:custGeom>
          <a:solidFill>
            <a:srgbClr val="36A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32978" y="4665520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459"/>
                </a:moveTo>
                <a:lnTo>
                  <a:pt x="0" y="459"/>
                </a:lnTo>
                <a:lnTo>
                  <a:pt x="549" y="0"/>
                </a:lnTo>
                <a:lnTo>
                  <a:pt x="62390" y="8"/>
                </a:lnTo>
                <a:lnTo>
                  <a:pt x="61850" y="459"/>
                </a:lnTo>
                <a:close/>
              </a:path>
            </a:pathLst>
          </a:custGeom>
          <a:solidFill>
            <a:srgbClr val="35A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94828" y="4665528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451"/>
                </a:moveTo>
                <a:lnTo>
                  <a:pt x="0" y="451"/>
                </a:lnTo>
                <a:lnTo>
                  <a:pt x="539" y="0"/>
                </a:lnTo>
                <a:lnTo>
                  <a:pt x="62379" y="8"/>
                </a:lnTo>
                <a:lnTo>
                  <a:pt x="61850" y="451"/>
                </a:lnTo>
                <a:close/>
              </a:path>
            </a:pathLst>
          </a:custGeom>
          <a:solidFill>
            <a:srgbClr val="34A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56679" y="4665537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442"/>
                </a:moveTo>
                <a:lnTo>
                  <a:pt x="0" y="442"/>
                </a:lnTo>
                <a:lnTo>
                  <a:pt x="529" y="0"/>
                </a:lnTo>
                <a:lnTo>
                  <a:pt x="62369" y="8"/>
                </a:lnTo>
                <a:lnTo>
                  <a:pt x="61850" y="442"/>
                </a:lnTo>
                <a:close/>
              </a:path>
            </a:pathLst>
          </a:custGeom>
          <a:solidFill>
            <a:srgbClr val="33A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18529" y="4665545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340" y="434"/>
                </a:moveTo>
                <a:lnTo>
                  <a:pt x="0" y="434"/>
                </a:lnTo>
                <a:lnTo>
                  <a:pt x="519" y="0"/>
                </a:lnTo>
                <a:lnTo>
                  <a:pt x="61849" y="8"/>
                </a:lnTo>
                <a:lnTo>
                  <a:pt x="61340" y="434"/>
                </a:lnTo>
                <a:close/>
              </a:path>
            </a:pathLst>
          </a:custGeom>
          <a:solidFill>
            <a:srgbClr val="33A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79870" y="4665554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60" y="425"/>
                </a:moveTo>
                <a:lnTo>
                  <a:pt x="0" y="425"/>
                </a:lnTo>
                <a:lnTo>
                  <a:pt x="508" y="0"/>
                </a:lnTo>
                <a:lnTo>
                  <a:pt x="62359" y="8"/>
                </a:lnTo>
                <a:lnTo>
                  <a:pt x="61860" y="425"/>
                </a:lnTo>
                <a:close/>
              </a:path>
            </a:pathLst>
          </a:custGeom>
          <a:solidFill>
            <a:srgbClr val="31A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41730" y="4665563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5" h="635">
                <a:moveTo>
                  <a:pt x="60831" y="416"/>
                </a:moveTo>
                <a:lnTo>
                  <a:pt x="0" y="416"/>
                </a:lnTo>
                <a:lnTo>
                  <a:pt x="498" y="0"/>
                </a:lnTo>
                <a:lnTo>
                  <a:pt x="61319" y="8"/>
                </a:lnTo>
                <a:lnTo>
                  <a:pt x="60831" y="416"/>
                </a:lnTo>
                <a:close/>
              </a:path>
            </a:pathLst>
          </a:custGeom>
          <a:solidFill>
            <a:srgbClr val="30A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02562" y="4665571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1850" y="408"/>
                </a:moveTo>
                <a:lnTo>
                  <a:pt x="0" y="408"/>
                </a:lnTo>
                <a:lnTo>
                  <a:pt x="488" y="0"/>
                </a:lnTo>
                <a:lnTo>
                  <a:pt x="62328" y="8"/>
                </a:lnTo>
                <a:lnTo>
                  <a:pt x="61850" y="408"/>
                </a:lnTo>
                <a:close/>
              </a:path>
            </a:pathLst>
          </a:custGeom>
          <a:solidFill>
            <a:srgbClr val="2FA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64412" y="4665579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5" h="635">
                <a:moveTo>
                  <a:pt x="60972" y="399"/>
                </a:moveTo>
                <a:lnTo>
                  <a:pt x="0" y="399"/>
                </a:lnTo>
                <a:lnTo>
                  <a:pt x="478" y="0"/>
                </a:lnTo>
                <a:lnTo>
                  <a:pt x="61440" y="8"/>
                </a:lnTo>
                <a:lnTo>
                  <a:pt x="60972" y="399"/>
                </a:lnTo>
                <a:close/>
              </a:path>
            </a:pathLst>
          </a:custGeom>
          <a:solidFill>
            <a:srgbClr val="2EA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25385" y="4665588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4" h="635">
                <a:moveTo>
                  <a:pt x="62269" y="391"/>
                </a:moveTo>
                <a:lnTo>
                  <a:pt x="0" y="391"/>
                </a:lnTo>
                <a:lnTo>
                  <a:pt x="467" y="0"/>
                </a:lnTo>
                <a:lnTo>
                  <a:pt x="62727" y="8"/>
                </a:lnTo>
                <a:lnTo>
                  <a:pt x="62269" y="391"/>
                </a:lnTo>
                <a:close/>
              </a:path>
            </a:pathLst>
          </a:custGeom>
          <a:solidFill>
            <a:srgbClr val="2DA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87655" y="4665597"/>
            <a:ext cx="60960" cy="635"/>
          </a:xfrm>
          <a:custGeom>
            <a:avLst/>
            <a:gdLst/>
            <a:ahLst/>
            <a:cxnLst/>
            <a:rect l="l" t="t" r="r" b="b"/>
            <a:pathLst>
              <a:path w="60960" h="635">
                <a:moveTo>
                  <a:pt x="59896" y="382"/>
                </a:moveTo>
                <a:lnTo>
                  <a:pt x="0" y="382"/>
                </a:lnTo>
                <a:lnTo>
                  <a:pt x="457" y="0"/>
                </a:lnTo>
                <a:lnTo>
                  <a:pt x="60343" y="8"/>
                </a:lnTo>
                <a:lnTo>
                  <a:pt x="59896" y="382"/>
                </a:lnTo>
                <a:close/>
              </a:path>
            </a:pathLst>
          </a:custGeom>
          <a:solidFill>
            <a:srgbClr val="2CA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47551" y="4665605"/>
            <a:ext cx="63500" cy="635"/>
          </a:xfrm>
          <a:custGeom>
            <a:avLst/>
            <a:gdLst/>
            <a:ahLst/>
            <a:cxnLst/>
            <a:rect l="l" t="t" r="r" b="b"/>
            <a:pathLst>
              <a:path w="63500" h="635">
                <a:moveTo>
                  <a:pt x="62555" y="374"/>
                </a:moveTo>
                <a:lnTo>
                  <a:pt x="0" y="374"/>
                </a:lnTo>
                <a:lnTo>
                  <a:pt x="447" y="0"/>
                </a:lnTo>
                <a:lnTo>
                  <a:pt x="62992" y="8"/>
                </a:lnTo>
                <a:lnTo>
                  <a:pt x="62555" y="374"/>
                </a:lnTo>
                <a:close/>
              </a:path>
            </a:pathLst>
          </a:custGeom>
          <a:solidFill>
            <a:srgbClr val="2B9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10107" y="4665614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5" h="635">
                <a:moveTo>
                  <a:pt x="60770" y="365"/>
                </a:moveTo>
                <a:lnTo>
                  <a:pt x="0" y="365"/>
                </a:lnTo>
                <a:lnTo>
                  <a:pt x="437" y="0"/>
                </a:lnTo>
                <a:lnTo>
                  <a:pt x="61197" y="8"/>
                </a:lnTo>
                <a:lnTo>
                  <a:pt x="60770" y="365"/>
                </a:lnTo>
                <a:close/>
              </a:path>
            </a:pathLst>
          </a:custGeom>
          <a:solidFill>
            <a:srgbClr val="2A9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70877" y="4665622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5" h="635">
                <a:moveTo>
                  <a:pt x="61850" y="357"/>
                </a:moveTo>
                <a:lnTo>
                  <a:pt x="0" y="357"/>
                </a:lnTo>
                <a:lnTo>
                  <a:pt x="427" y="0"/>
                </a:lnTo>
                <a:lnTo>
                  <a:pt x="62267" y="8"/>
                </a:lnTo>
                <a:lnTo>
                  <a:pt x="61850" y="357"/>
                </a:lnTo>
                <a:close/>
              </a:path>
            </a:pathLst>
          </a:custGeom>
          <a:solidFill>
            <a:srgbClr val="29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32727" y="4665631"/>
            <a:ext cx="62865" cy="635"/>
          </a:xfrm>
          <a:custGeom>
            <a:avLst/>
            <a:gdLst/>
            <a:ahLst/>
            <a:cxnLst/>
            <a:rect l="l" t="t" r="r" b="b"/>
            <a:pathLst>
              <a:path w="62865" h="635">
                <a:moveTo>
                  <a:pt x="61850" y="348"/>
                </a:moveTo>
                <a:lnTo>
                  <a:pt x="0" y="348"/>
                </a:lnTo>
                <a:lnTo>
                  <a:pt x="417" y="0"/>
                </a:lnTo>
                <a:lnTo>
                  <a:pt x="62257" y="8"/>
                </a:lnTo>
                <a:lnTo>
                  <a:pt x="61850" y="348"/>
                </a:lnTo>
                <a:close/>
              </a:path>
            </a:pathLst>
          </a:custGeom>
          <a:solidFill>
            <a:srgbClr val="289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94578" y="4665640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452" y="340"/>
                </a:moveTo>
                <a:lnTo>
                  <a:pt x="0" y="340"/>
                </a:lnTo>
                <a:lnTo>
                  <a:pt x="406" y="0"/>
                </a:lnTo>
                <a:lnTo>
                  <a:pt x="61849" y="8"/>
                </a:lnTo>
                <a:lnTo>
                  <a:pt x="61452" y="340"/>
                </a:lnTo>
                <a:close/>
              </a:path>
            </a:pathLst>
          </a:custGeom>
          <a:solidFill>
            <a:srgbClr val="279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56031" y="4665648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5" h="635">
                <a:moveTo>
                  <a:pt x="60729" y="331"/>
                </a:moveTo>
                <a:lnTo>
                  <a:pt x="0" y="331"/>
                </a:lnTo>
                <a:lnTo>
                  <a:pt x="396" y="0"/>
                </a:lnTo>
                <a:lnTo>
                  <a:pt x="61116" y="8"/>
                </a:lnTo>
                <a:lnTo>
                  <a:pt x="60729" y="331"/>
                </a:lnTo>
                <a:close/>
              </a:path>
            </a:pathLst>
          </a:custGeom>
          <a:solidFill>
            <a:srgbClr val="2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16760" y="4665656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323"/>
                </a:moveTo>
                <a:lnTo>
                  <a:pt x="0" y="323"/>
                </a:lnTo>
                <a:lnTo>
                  <a:pt x="386" y="0"/>
                </a:lnTo>
                <a:lnTo>
                  <a:pt x="62226" y="8"/>
                </a:lnTo>
                <a:lnTo>
                  <a:pt x="61850" y="323"/>
                </a:lnTo>
                <a:close/>
              </a:path>
            </a:pathLst>
          </a:custGeom>
          <a:solidFill>
            <a:srgbClr val="259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78611" y="4665665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314"/>
                </a:moveTo>
                <a:lnTo>
                  <a:pt x="0" y="314"/>
                </a:lnTo>
                <a:lnTo>
                  <a:pt x="376" y="0"/>
                </a:lnTo>
                <a:lnTo>
                  <a:pt x="62216" y="8"/>
                </a:lnTo>
                <a:lnTo>
                  <a:pt x="61850" y="314"/>
                </a:lnTo>
                <a:close/>
              </a:path>
            </a:pathLst>
          </a:custGeom>
          <a:solidFill>
            <a:srgbClr val="24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40461" y="4665674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305"/>
                </a:moveTo>
                <a:lnTo>
                  <a:pt x="0" y="305"/>
                </a:lnTo>
                <a:lnTo>
                  <a:pt x="365" y="0"/>
                </a:lnTo>
                <a:lnTo>
                  <a:pt x="62206" y="8"/>
                </a:lnTo>
                <a:lnTo>
                  <a:pt x="61850" y="305"/>
                </a:lnTo>
                <a:close/>
              </a:path>
            </a:pathLst>
          </a:custGeom>
          <a:solidFill>
            <a:srgbClr val="23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02312" y="4665682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523" y="297"/>
                </a:moveTo>
                <a:lnTo>
                  <a:pt x="0" y="297"/>
                </a:lnTo>
                <a:lnTo>
                  <a:pt x="355" y="0"/>
                </a:lnTo>
                <a:lnTo>
                  <a:pt x="60869" y="8"/>
                </a:lnTo>
                <a:lnTo>
                  <a:pt x="60523" y="297"/>
                </a:lnTo>
                <a:close/>
              </a:path>
            </a:pathLst>
          </a:custGeom>
          <a:solidFill>
            <a:srgbClr val="229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62836" y="4665691"/>
            <a:ext cx="63500" cy="635"/>
          </a:xfrm>
          <a:custGeom>
            <a:avLst/>
            <a:gdLst/>
            <a:ahLst/>
            <a:cxnLst/>
            <a:rect l="l" t="t" r="r" b="b"/>
            <a:pathLst>
              <a:path w="63500" h="635">
                <a:moveTo>
                  <a:pt x="62840" y="289"/>
                </a:moveTo>
                <a:lnTo>
                  <a:pt x="0" y="289"/>
                </a:lnTo>
                <a:lnTo>
                  <a:pt x="345" y="0"/>
                </a:lnTo>
                <a:lnTo>
                  <a:pt x="63176" y="8"/>
                </a:lnTo>
                <a:lnTo>
                  <a:pt x="62840" y="289"/>
                </a:lnTo>
                <a:close/>
              </a:path>
            </a:pathLst>
          </a:custGeom>
          <a:solidFill>
            <a:srgbClr val="219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25677" y="4665699"/>
            <a:ext cx="60325" cy="635"/>
          </a:xfrm>
          <a:custGeom>
            <a:avLst/>
            <a:gdLst/>
            <a:ahLst/>
            <a:cxnLst/>
            <a:rect l="l" t="t" r="r" b="b"/>
            <a:pathLst>
              <a:path w="60325" h="635">
                <a:moveTo>
                  <a:pt x="59671" y="280"/>
                </a:moveTo>
                <a:lnTo>
                  <a:pt x="0" y="280"/>
                </a:lnTo>
                <a:lnTo>
                  <a:pt x="335" y="0"/>
                </a:lnTo>
                <a:lnTo>
                  <a:pt x="59996" y="8"/>
                </a:lnTo>
                <a:lnTo>
                  <a:pt x="59671" y="280"/>
                </a:lnTo>
                <a:close/>
              </a:path>
            </a:pathLst>
          </a:custGeom>
          <a:solidFill>
            <a:srgbClr val="2095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85348" y="4665707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577" y="271"/>
                </a:moveTo>
                <a:lnTo>
                  <a:pt x="0" y="271"/>
                </a:lnTo>
                <a:lnTo>
                  <a:pt x="325" y="0"/>
                </a:lnTo>
                <a:lnTo>
                  <a:pt x="61892" y="8"/>
                </a:lnTo>
                <a:lnTo>
                  <a:pt x="61577" y="271"/>
                </a:lnTo>
                <a:close/>
              </a:path>
            </a:pathLst>
          </a:custGeom>
          <a:solidFill>
            <a:srgbClr val="1F9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46925" y="4665716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263"/>
                </a:moveTo>
                <a:lnTo>
                  <a:pt x="0" y="263"/>
                </a:lnTo>
                <a:lnTo>
                  <a:pt x="315" y="0"/>
                </a:lnTo>
                <a:lnTo>
                  <a:pt x="62155" y="8"/>
                </a:lnTo>
                <a:lnTo>
                  <a:pt x="61850" y="263"/>
                </a:lnTo>
                <a:close/>
              </a:path>
            </a:pathLst>
          </a:custGeom>
          <a:solidFill>
            <a:srgbClr val="1E93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08776" y="4665725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554" y="254"/>
                </a:moveTo>
                <a:lnTo>
                  <a:pt x="0" y="254"/>
                </a:lnTo>
                <a:lnTo>
                  <a:pt x="304" y="0"/>
                </a:lnTo>
                <a:lnTo>
                  <a:pt x="61849" y="8"/>
                </a:lnTo>
                <a:lnTo>
                  <a:pt x="61554" y="254"/>
                </a:lnTo>
                <a:close/>
              </a:path>
            </a:pathLst>
          </a:custGeom>
          <a:solidFill>
            <a:srgbClr val="1D9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70331" y="4665733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627" y="246"/>
                </a:moveTo>
                <a:lnTo>
                  <a:pt x="0" y="246"/>
                </a:lnTo>
                <a:lnTo>
                  <a:pt x="294" y="0"/>
                </a:lnTo>
                <a:lnTo>
                  <a:pt x="60912" y="8"/>
                </a:lnTo>
                <a:lnTo>
                  <a:pt x="60627" y="246"/>
                </a:lnTo>
                <a:close/>
              </a:path>
            </a:pathLst>
          </a:custGeom>
          <a:solidFill>
            <a:srgbClr val="1C9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30958" y="4665741"/>
            <a:ext cx="63500" cy="635"/>
          </a:xfrm>
          <a:custGeom>
            <a:avLst/>
            <a:gdLst/>
            <a:ahLst/>
            <a:cxnLst/>
            <a:rect l="l" t="t" r="r" b="b"/>
            <a:pathLst>
              <a:path w="63500" h="635">
                <a:moveTo>
                  <a:pt x="63094" y="237"/>
                </a:moveTo>
                <a:lnTo>
                  <a:pt x="0" y="237"/>
                </a:lnTo>
                <a:lnTo>
                  <a:pt x="284" y="0"/>
                </a:lnTo>
                <a:lnTo>
                  <a:pt x="63368" y="8"/>
                </a:lnTo>
                <a:lnTo>
                  <a:pt x="63094" y="237"/>
                </a:lnTo>
                <a:close/>
              </a:path>
            </a:pathLst>
          </a:custGeom>
          <a:solidFill>
            <a:srgbClr val="1B9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94052" y="4665750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607" y="229"/>
                </a:moveTo>
                <a:lnTo>
                  <a:pt x="0" y="229"/>
                </a:lnTo>
                <a:lnTo>
                  <a:pt x="274" y="0"/>
                </a:lnTo>
                <a:lnTo>
                  <a:pt x="60871" y="8"/>
                </a:lnTo>
                <a:lnTo>
                  <a:pt x="60607" y="229"/>
                </a:lnTo>
                <a:close/>
              </a:path>
            </a:pathLst>
          </a:custGeom>
          <a:solidFill>
            <a:srgbClr val="1A9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54659" y="4665759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220"/>
                </a:moveTo>
                <a:lnTo>
                  <a:pt x="0" y="220"/>
                </a:lnTo>
                <a:lnTo>
                  <a:pt x="263" y="0"/>
                </a:lnTo>
                <a:lnTo>
                  <a:pt x="62104" y="8"/>
                </a:lnTo>
                <a:lnTo>
                  <a:pt x="61850" y="220"/>
                </a:lnTo>
                <a:close/>
              </a:path>
            </a:pathLst>
          </a:custGeom>
          <a:solidFill>
            <a:srgbClr val="19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16511" y="4665767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212"/>
                </a:moveTo>
                <a:lnTo>
                  <a:pt x="0" y="212"/>
                </a:lnTo>
                <a:lnTo>
                  <a:pt x="253" y="0"/>
                </a:lnTo>
                <a:lnTo>
                  <a:pt x="62093" y="8"/>
                </a:lnTo>
                <a:lnTo>
                  <a:pt x="61850" y="212"/>
                </a:lnTo>
                <a:close/>
              </a:path>
            </a:pathLst>
          </a:custGeom>
          <a:solidFill>
            <a:srgbClr val="188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78361" y="4665776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615" y="203"/>
                </a:moveTo>
                <a:lnTo>
                  <a:pt x="0" y="203"/>
                </a:lnTo>
                <a:lnTo>
                  <a:pt x="243" y="0"/>
                </a:lnTo>
                <a:lnTo>
                  <a:pt x="61849" y="8"/>
                </a:lnTo>
                <a:lnTo>
                  <a:pt x="61615" y="203"/>
                </a:lnTo>
                <a:close/>
              </a:path>
            </a:pathLst>
          </a:custGeom>
          <a:solidFill>
            <a:srgbClr val="18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39977" y="4665784"/>
            <a:ext cx="60325" cy="635"/>
          </a:xfrm>
          <a:custGeom>
            <a:avLst/>
            <a:gdLst/>
            <a:ahLst/>
            <a:cxnLst/>
            <a:rect l="l" t="t" r="r" b="b"/>
            <a:pathLst>
              <a:path w="60325" h="635">
                <a:moveTo>
                  <a:pt x="59484" y="194"/>
                </a:moveTo>
                <a:lnTo>
                  <a:pt x="0" y="194"/>
                </a:lnTo>
                <a:lnTo>
                  <a:pt x="233" y="0"/>
                </a:lnTo>
                <a:lnTo>
                  <a:pt x="59707" y="8"/>
                </a:lnTo>
                <a:lnTo>
                  <a:pt x="59484" y="194"/>
                </a:lnTo>
                <a:close/>
              </a:path>
            </a:pathLst>
          </a:custGeom>
          <a:solidFill>
            <a:srgbClr val="178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99461" y="4665793"/>
            <a:ext cx="63500" cy="635"/>
          </a:xfrm>
          <a:custGeom>
            <a:avLst/>
            <a:gdLst/>
            <a:ahLst/>
            <a:cxnLst/>
            <a:rect l="l" t="t" r="r" b="b"/>
            <a:pathLst>
              <a:path w="63500" h="635">
                <a:moveTo>
                  <a:pt x="62932" y="186"/>
                </a:moveTo>
                <a:lnTo>
                  <a:pt x="0" y="186"/>
                </a:lnTo>
                <a:lnTo>
                  <a:pt x="223" y="0"/>
                </a:lnTo>
                <a:lnTo>
                  <a:pt x="63145" y="8"/>
                </a:lnTo>
                <a:lnTo>
                  <a:pt x="62932" y="186"/>
                </a:lnTo>
                <a:close/>
              </a:path>
            </a:pathLst>
          </a:custGeom>
          <a:solidFill>
            <a:srgbClr val="168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862394" y="4665802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580" y="177"/>
                </a:moveTo>
                <a:lnTo>
                  <a:pt x="0" y="177"/>
                </a:lnTo>
                <a:lnTo>
                  <a:pt x="212" y="0"/>
                </a:lnTo>
                <a:lnTo>
                  <a:pt x="60783" y="8"/>
                </a:lnTo>
                <a:lnTo>
                  <a:pt x="60580" y="177"/>
                </a:lnTo>
                <a:close/>
              </a:path>
            </a:pathLst>
          </a:custGeom>
          <a:solidFill>
            <a:srgbClr val="158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22974" y="4665810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169"/>
                </a:moveTo>
                <a:lnTo>
                  <a:pt x="0" y="169"/>
                </a:lnTo>
                <a:lnTo>
                  <a:pt x="202" y="0"/>
                </a:lnTo>
                <a:lnTo>
                  <a:pt x="62043" y="8"/>
                </a:lnTo>
                <a:lnTo>
                  <a:pt x="61850" y="169"/>
                </a:lnTo>
                <a:close/>
              </a:path>
            </a:pathLst>
          </a:custGeom>
          <a:solidFill>
            <a:srgbClr val="148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84825" y="4665819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666" y="160"/>
                </a:moveTo>
                <a:lnTo>
                  <a:pt x="0" y="160"/>
                </a:lnTo>
                <a:lnTo>
                  <a:pt x="192" y="0"/>
                </a:lnTo>
                <a:lnTo>
                  <a:pt x="61849" y="8"/>
                </a:lnTo>
                <a:lnTo>
                  <a:pt x="61666" y="160"/>
                </a:lnTo>
                <a:close/>
              </a:path>
            </a:pathLst>
          </a:custGeom>
          <a:solidFill>
            <a:srgbClr val="138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46492" y="4665827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60" y="152"/>
                </a:moveTo>
                <a:lnTo>
                  <a:pt x="0" y="152"/>
                </a:lnTo>
                <a:lnTo>
                  <a:pt x="182" y="0"/>
                </a:lnTo>
                <a:lnTo>
                  <a:pt x="62032" y="8"/>
                </a:lnTo>
                <a:lnTo>
                  <a:pt x="61860" y="152"/>
                </a:lnTo>
                <a:close/>
              </a:path>
            </a:pathLst>
          </a:custGeom>
          <a:solidFill>
            <a:srgbClr val="128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108353" y="4665836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505" y="143"/>
                </a:moveTo>
                <a:lnTo>
                  <a:pt x="0" y="143"/>
                </a:lnTo>
                <a:lnTo>
                  <a:pt x="172" y="0"/>
                </a:lnTo>
                <a:lnTo>
                  <a:pt x="60667" y="8"/>
                </a:lnTo>
                <a:lnTo>
                  <a:pt x="60505" y="143"/>
                </a:lnTo>
                <a:close/>
              </a:path>
            </a:pathLst>
          </a:custGeom>
          <a:solidFill>
            <a:srgbClr val="118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168857" y="4665844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135"/>
                </a:moveTo>
                <a:lnTo>
                  <a:pt x="0" y="135"/>
                </a:lnTo>
                <a:lnTo>
                  <a:pt x="161" y="0"/>
                </a:lnTo>
                <a:lnTo>
                  <a:pt x="62002" y="8"/>
                </a:lnTo>
                <a:lnTo>
                  <a:pt x="61850" y="135"/>
                </a:lnTo>
                <a:close/>
              </a:path>
            </a:pathLst>
          </a:custGeom>
          <a:solidFill>
            <a:srgbClr val="108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30709" y="4665853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126"/>
                </a:moveTo>
                <a:lnTo>
                  <a:pt x="0" y="126"/>
                </a:lnTo>
                <a:lnTo>
                  <a:pt x="151" y="0"/>
                </a:lnTo>
                <a:lnTo>
                  <a:pt x="61991" y="8"/>
                </a:lnTo>
                <a:lnTo>
                  <a:pt x="61850" y="126"/>
                </a:lnTo>
                <a:close/>
              </a:path>
            </a:pathLst>
          </a:custGeom>
          <a:solidFill>
            <a:srgbClr val="0F8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292559" y="4665861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717" y="118"/>
                </a:moveTo>
                <a:lnTo>
                  <a:pt x="0" y="118"/>
                </a:lnTo>
                <a:lnTo>
                  <a:pt x="141" y="0"/>
                </a:lnTo>
                <a:lnTo>
                  <a:pt x="61849" y="8"/>
                </a:lnTo>
                <a:lnTo>
                  <a:pt x="61717" y="118"/>
                </a:lnTo>
                <a:close/>
              </a:path>
            </a:pathLst>
          </a:custGeom>
          <a:solidFill>
            <a:srgbClr val="0E8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354277" y="4665870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464" y="109"/>
                </a:moveTo>
                <a:lnTo>
                  <a:pt x="0" y="109"/>
                </a:lnTo>
                <a:lnTo>
                  <a:pt x="131" y="0"/>
                </a:lnTo>
                <a:lnTo>
                  <a:pt x="60585" y="8"/>
                </a:lnTo>
                <a:close/>
              </a:path>
            </a:pathLst>
          </a:custGeom>
          <a:solidFill>
            <a:srgbClr val="0D8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414742" y="4665878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101"/>
                </a:moveTo>
                <a:lnTo>
                  <a:pt x="0" y="101"/>
                </a:lnTo>
                <a:lnTo>
                  <a:pt x="61961" y="8"/>
                </a:lnTo>
                <a:close/>
              </a:path>
            </a:pathLst>
          </a:custGeom>
          <a:solidFill>
            <a:srgbClr val="0C8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76592" y="4665887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580" y="92"/>
                </a:moveTo>
                <a:lnTo>
                  <a:pt x="0" y="92"/>
                </a:lnTo>
                <a:lnTo>
                  <a:pt x="60681" y="8"/>
                </a:lnTo>
                <a:close/>
              </a:path>
            </a:pathLst>
          </a:custGeom>
          <a:solidFill>
            <a:srgbClr val="0B8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37172" y="4665895"/>
            <a:ext cx="63500" cy="635"/>
          </a:xfrm>
          <a:custGeom>
            <a:avLst/>
            <a:gdLst/>
            <a:ahLst/>
            <a:cxnLst/>
            <a:rect l="l" t="t" r="r" b="b"/>
            <a:pathLst>
              <a:path w="63500" h="635">
                <a:moveTo>
                  <a:pt x="63043" y="84"/>
                </a:moveTo>
                <a:lnTo>
                  <a:pt x="0" y="84"/>
                </a:lnTo>
                <a:lnTo>
                  <a:pt x="63133" y="8"/>
                </a:lnTo>
                <a:close/>
              </a:path>
            </a:pathLst>
          </a:custGeom>
          <a:solidFill>
            <a:srgbClr val="0A8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00216" y="4665904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575" y="75"/>
                </a:moveTo>
                <a:lnTo>
                  <a:pt x="0" y="75"/>
                </a:lnTo>
                <a:lnTo>
                  <a:pt x="60656" y="8"/>
                </a:lnTo>
                <a:close/>
              </a:path>
            </a:pathLst>
          </a:custGeom>
          <a:solidFill>
            <a:srgbClr val="098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660792" y="4665912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60" y="67"/>
                </a:moveTo>
                <a:lnTo>
                  <a:pt x="0" y="67"/>
                </a:lnTo>
                <a:lnTo>
                  <a:pt x="61930" y="8"/>
                </a:lnTo>
                <a:close/>
              </a:path>
            </a:pathLst>
          </a:custGeom>
          <a:solidFill>
            <a:srgbClr val="087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722653" y="4665921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60" y="58"/>
                </a:moveTo>
                <a:lnTo>
                  <a:pt x="0" y="58"/>
                </a:lnTo>
                <a:lnTo>
                  <a:pt x="61920" y="8"/>
                </a:lnTo>
                <a:close/>
              </a:path>
            </a:pathLst>
          </a:custGeom>
          <a:solidFill>
            <a:srgbClr val="077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84514" y="4665929"/>
            <a:ext cx="60960" cy="635"/>
          </a:xfrm>
          <a:custGeom>
            <a:avLst/>
            <a:gdLst/>
            <a:ahLst/>
            <a:cxnLst/>
            <a:rect l="l" t="t" r="r" b="b"/>
            <a:pathLst>
              <a:path w="60959" h="635">
                <a:moveTo>
                  <a:pt x="60393" y="49"/>
                </a:moveTo>
                <a:lnTo>
                  <a:pt x="0" y="49"/>
                </a:lnTo>
                <a:lnTo>
                  <a:pt x="60442" y="8"/>
                </a:lnTo>
                <a:close/>
              </a:path>
            </a:pathLst>
          </a:custGeom>
          <a:solidFill>
            <a:srgbClr val="067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44907" y="4665938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41"/>
                </a:moveTo>
                <a:lnTo>
                  <a:pt x="0" y="41"/>
                </a:lnTo>
                <a:lnTo>
                  <a:pt x="61889" y="8"/>
                </a:lnTo>
                <a:close/>
              </a:path>
            </a:pathLst>
          </a:custGeom>
          <a:solidFill>
            <a:srgbClr val="057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06757" y="4665946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50" y="32"/>
                </a:moveTo>
                <a:lnTo>
                  <a:pt x="0" y="32"/>
                </a:lnTo>
                <a:lnTo>
                  <a:pt x="61879" y="8"/>
                </a:lnTo>
                <a:close/>
              </a:path>
            </a:pathLst>
          </a:custGeom>
          <a:solidFill>
            <a:srgbClr val="047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68608" y="4665955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30" y="24"/>
                </a:moveTo>
                <a:lnTo>
                  <a:pt x="0" y="24"/>
                </a:lnTo>
                <a:lnTo>
                  <a:pt x="61848" y="8"/>
                </a:lnTo>
                <a:close/>
              </a:path>
            </a:pathLst>
          </a:custGeom>
          <a:solidFill>
            <a:srgbClr val="037B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30437" y="4665964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61860" y="15"/>
                </a:moveTo>
                <a:lnTo>
                  <a:pt x="0" y="15"/>
                </a:lnTo>
                <a:lnTo>
                  <a:pt x="61869" y="8"/>
                </a:lnTo>
                <a:close/>
              </a:path>
            </a:pathLst>
          </a:custGeom>
          <a:solidFill>
            <a:srgbClr val="027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92299" y="4665972"/>
            <a:ext cx="52069" cy="635"/>
          </a:xfrm>
          <a:custGeom>
            <a:avLst/>
            <a:gdLst/>
            <a:ahLst/>
            <a:cxnLst/>
            <a:rect l="l" t="t" r="r" b="b"/>
            <a:pathLst>
              <a:path w="52070" h="635">
                <a:moveTo>
                  <a:pt x="8" y="0"/>
                </a:moveTo>
                <a:lnTo>
                  <a:pt x="51700" y="7"/>
                </a:lnTo>
                <a:lnTo>
                  <a:pt x="8" y="0"/>
                </a:lnTo>
                <a:close/>
              </a:path>
            </a:pathLst>
          </a:custGeom>
          <a:solidFill>
            <a:srgbClr val="017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92910" y="4953000"/>
            <a:ext cx="7444740" cy="482600"/>
          </a:xfrm>
          <a:custGeom>
            <a:avLst/>
            <a:gdLst/>
            <a:ahLst/>
            <a:cxnLst/>
            <a:rect l="l" t="t" r="r" b="b"/>
            <a:pathLst>
              <a:path w="7444740" h="482600">
                <a:moveTo>
                  <a:pt x="7444740" y="0"/>
                </a:moveTo>
                <a:lnTo>
                  <a:pt x="0" y="287019"/>
                </a:lnTo>
                <a:lnTo>
                  <a:pt x="7444740" y="482600"/>
                </a:lnTo>
                <a:lnTo>
                  <a:pt x="744474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9379" y="5237479"/>
            <a:ext cx="9018270" cy="782320"/>
          </a:xfrm>
          <a:custGeom>
            <a:avLst/>
            <a:gdLst/>
            <a:ahLst/>
            <a:cxnLst/>
            <a:rect l="l" t="t" r="r" b="b"/>
            <a:pathLst>
              <a:path w="9018270" h="782320">
                <a:moveTo>
                  <a:pt x="9018270" y="0"/>
                </a:moveTo>
                <a:lnTo>
                  <a:pt x="0" y="0"/>
                </a:lnTo>
                <a:lnTo>
                  <a:pt x="9018270" y="782320"/>
                </a:lnTo>
                <a:lnTo>
                  <a:pt x="901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20" y="4998720"/>
            <a:ext cx="913003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4992370"/>
            <a:ext cx="9137650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100"/>
              </a:spcBef>
              <a:tabLst>
                <a:tab pos="4521835" algn="l"/>
              </a:tabLst>
            </a:pPr>
            <a:r>
              <a:rPr spc="-5" dirty="0"/>
              <a:t>Fundamentals</a:t>
            </a:r>
            <a:r>
              <a:rPr spc="15" dirty="0"/>
              <a:t> </a:t>
            </a:r>
            <a:r>
              <a:rPr dirty="0"/>
              <a:t>of	</a:t>
            </a:r>
            <a:r>
              <a:rPr spc="-5" dirty="0"/>
              <a:t>Surveying</a:t>
            </a:r>
          </a:p>
          <a:p>
            <a:pPr marL="421640">
              <a:lnSpc>
                <a:spcPct val="100000"/>
              </a:lnSpc>
            </a:pPr>
            <a:r>
              <a:rPr sz="3200" spc="-5" dirty="0"/>
              <a:t>Theory </a:t>
            </a:r>
            <a:r>
              <a:rPr sz="3200" dirty="0"/>
              <a:t>and Samples</a:t>
            </a:r>
            <a:r>
              <a:rPr sz="3200" spc="5" dirty="0"/>
              <a:t> </a:t>
            </a:r>
            <a:r>
              <a:rPr sz="3200" spc="-5" dirty="0"/>
              <a:t>Exercises</a:t>
            </a:r>
            <a:endParaRPr sz="3200"/>
          </a:p>
        </p:txBody>
      </p:sp>
      <p:sp>
        <p:nvSpPr>
          <p:cNvPr id="156" name="object 156"/>
          <p:cNvSpPr/>
          <p:nvPr/>
        </p:nvSpPr>
        <p:spPr>
          <a:xfrm>
            <a:off x="6405879" y="1628780"/>
            <a:ext cx="1515109" cy="1048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367029"/>
            <a:ext cx="471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Distance </a:t>
            </a:r>
            <a:r>
              <a:rPr sz="1800" spc="-10" dirty="0">
                <a:solidFill>
                  <a:srgbClr val="000000"/>
                </a:solidFill>
              </a:rPr>
              <a:t>Measuring </a:t>
            </a:r>
            <a:r>
              <a:rPr sz="1800" spc="-5" dirty="0">
                <a:solidFill>
                  <a:srgbClr val="000000"/>
                </a:solidFill>
              </a:rPr>
              <a:t>(Electronic Distance</a:t>
            </a:r>
            <a:r>
              <a:rPr sz="1800" spc="9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Meters)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92759" y="735329"/>
            <a:ext cx="819150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/>
                <a:cs typeface="Times New Roman"/>
              </a:rPr>
              <a:t>In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early </a:t>
            </a:r>
            <a:r>
              <a:rPr sz="1600" i="1" dirty="0">
                <a:latin typeface="Times New Roman"/>
                <a:cs typeface="Times New Roman"/>
              </a:rPr>
              <a:t>1950’s </a:t>
            </a:r>
            <a:r>
              <a:rPr sz="1600" i="1" spc="-5" dirty="0">
                <a:latin typeface="Times New Roman"/>
                <a:cs typeface="Times New Roman"/>
              </a:rPr>
              <a:t>the first Electronic Distance Measuring </a:t>
            </a:r>
            <a:r>
              <a:rPr sz="1600" i="1" spc="-10" dirty="0">
                <a:latin typeface="Times New Roman"/>
                <a:cs typeface="Times New Roman"/>
              </a:rPr>
              <a:t>(EDM) </a:t>
            </a:r>
            <a:r>
              <a:rPr sz="1600" i="1" spc="-5" dirty="0">
                <a:latin typeface="Times New Roman"/>
                <a:cs typeface="Times New Roman"/>
              </a:rPr>
              <a:t>equipment were developed.  These primarily consisted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electro-optical (light </a:t>
            </a:r>
            <a:r>
              <a:rPr sz="1600" i="1" dirty="0">
                <a:latin typeface="Times New Roman"/>
                <a:cs typeface="Times New Roman"/>
              </a:rPr>
              <a:t>waves) and </a:t>
            </a:r>
            <a:r>
              <a:rPr sz="1600" i="1" spc="-5" dirty="0">
                <a:latin typeface="Times New Roman"/>
                <a:cs typeface="Times New Roman"/>
              </a:rPr>
              <a:t>electromagnetic </a:t>
            </a:r>
            <a:r>
              <a:rPr sz="1600" i="1" spc="-10" dirty="0">
                <a:latin typeface="Times New Roman"/>
                <a:cs typeface="Times New Roman"/>
              </a:rPr>
              <a:t>(microwave)  </a:t>
            </a:r>
            <a:r>
              <a:rPr sz="1600" i="1" spc="-5" dirty="0">
                <a:latin typeface="Times New Roman"/>
                <a:cs typeface="Times New Roman"/>
              </a:rPr>
              <a:t>instruments. They were bulky, heavy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expensive.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typical EDM </a:t>
            </a:r>
            <a:r>
              <a:rPr sz="1600" i="1" dirty="0">
                <a:latin typeface="Times New Roman"/>
                <a:cs typeface="Times New Roman"/>
              </a:rPr>
              <a:t>today </a:t>
            </a:r>
            <a:r>
              <a:rPr sz="1600" i="1" spc="-5" dirty="0">
                <a:latin typeface="Times New Roman"/>
                <a:cs typeface="Times New Roman"/>
              </a:rPr>
              <a:t>uses the electro-optical  principle. They </a:t>
            </a:r>
            <a:r>
              <a:rPr sz="1600" i="1" dirty="0">
                <a:latin typeface="Times New Roman"/>
                <a:cs typeface="Times New Roman"/>
              </a:rPr>
              <a:t>are </a:t>
            </a:r>
            <a:r>
              <a:rPr sz="1600" i="1" spc="-5" dirty="0">
                <a:latin typeface="Times New Roman"/>
                <a:cs typeface="Times New Roman"/>
              </a:rPr>
              <a:t>small, </a:t>
            </a:r>
            <a:r>
              <a:rPr sz="1600" i="1" dirty="0">
                <a:latin typeface="Times New Roman"/>
                <a:cs typeface="Times New Roman"/>
              </a:rPr>
              <a:t>reasonably </a:t>
            </a:r>
            <a:r>
              <a:rPr sz="1600" i="1" spc="-5" dirty="0">
                <a:latin typeface="Times New Roman"/>
                <a:cs typeface="Times New Roman"/>
              </a:rPr>
              <a:t>light weight, </a:t>
            </a:r>
            <a:r>
              <a:rPr sz="1600" i="1" dirty="0">
                <a:latin typeface="Times New Roman"/>
                <a:cs typeface="Times New Roman"/>
              </a:rPr>
              <a:t>highly </a:t>
            </a:r>
            <a:r>
              <a:rPr sz="1600" i="1" spc="-5" dirty="0">
                <a:latin typeface="Times New Roman"/>
                <a:cs typeface="Times New Roman"/>
              </a:rPr>
              <a:t>accurate, </a:t>
            </a:r>
            <a:r>
              <a:rPr sz="1600" i="1" dirty="0">
                <a:latin typeface="Times New Roman"/>
                <a:cs typeface="Times New Roman"/>
              </a:rPr>
              <a:t>but </a:t>
            </a:r>
            <a:r>
              <a:rPr sz="1600" i="1" spc="-5" dirty="0">
                <a:latin typeface="Times New Roman"/>
                <a:cs typeface="Times New Roman"/>
              </a:rPr>
              <a:t>still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expensive.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71021" y="1870090"/>
            <a:ext cx="3377256" cy="183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400" y="251460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10</a:t>
            </a:fld>
            <a:endParaRPr spc="-35" dirty="0"/>
          </a:p>
        </p:txBody>
      </p:sp>
      <p:sp>
        <p:nvSpPr>
          <p:cNvPr id="6" name="object 6"/>
          <p:cNvSpPr txBox="1"/>
          <p:nvPr/>
        </p:nvSpPr>
        <p:spPr>
          <a:xfrm>
            <a:off x="279400" y="397510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400" y="4461509"/>
            <a:ext cx="971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400" y="5191759"/>
            <a:ext cx="971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400" y="5922009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40" y="2091690"/>
            <a:ext cx="8441055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Principle </a:t>
            </a:r>
            <a:r>
              <a:rPr sz="1800" b="1" i="1" dirty="0">
                <a:latin typeface="Times New Roman"/>
                <a:cs typeface="Times New Roman"/>
              </a:rPr>
              <a:t>of</a:t>
            </a:r>
            <a:r>
              <a:rPr sz="1800" b="1" i="1" spc="1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Chaining</a:t>
            </a:r>
            <a:endParaRPr sz="1800">
              <a:latin typeface="Times New Roman"/>
              <a:cs typeface="Times New Roman"/>
            </a:endParaRPr>
          </a:p>
          <a:p>
            <a:pPr marL="71755" marR="4050029" indent="26670">
              <a:lnSpc>
                <a:spcPct val="100000"/>
              </a:lnSpc>
              <a:spcBef>
                <a:spcPts val="1260"/>
              </a:spcBef>
            </a:pPr>
            <a:r>
              <a:rPr sz="1600" i="1" spc="-5" dirty="0">
                <a:latin typeface="Times New Roman"/>
                <a:cs typeface="Times New Roman"/>
              </a:rPr>
              <a:t>To measure </a:t>
            </a:r>
            <a:r>
              <a:rPr sz="1600" i="1" dirty="0">
                <a:latin typeface="Times New Roman"/>
                <a:cs typeface="Times New Roman"/>
              </a:rPr>
              <a:t>any </a:t>
            </a:r>
            <a:r>
              <a:rPr sz="1600" i="1" spc="-5" dirty="0">
                <a:latin typeface="Times New Roman"/>
                <a:cs typeface="Times New Roman"/>
              </a:rPr>
              <a:t>distance, you simply compare </a:t>
            </a:r>
            <a:r>
              <a:rPr sz="1600" i="1" dirty="0">
                <a:latin typeface="Times New Roman"/>
                <a:cs typeface="Times New Roman"/>
              </a:rPr>
              <a:t>it to a  </a:t>
            </a:r>
            <a:r>
              <a:rPr sz="1600" i="1" spc="-5" dirty="0">
                <a:latin typeface="Times New Roman"/>
                <a:cs typeface="Times New Roman"/>
              </a:rPr>
              <a:t>known </a:t>
            </a:r>
            <a:r>
              <a:rPr sz="1600" i="1" dirty="0">
                <a:latin typeface="Times New Roman"/>
                <a:cs typeface="Times New Roman"/>
              </a:rPr>
              <a:t>or </a:t>
            </a:r>
            <a:r>
              <a:rPr sz="1600" i="1" spc="-5" dirty="0">
                <a:latin typeface="Times New Roman"/>
                <a:cs typeface="Times New Roman"/>
              </a:rPr>
              <a:t>calibrated distance; </a:t>
            </a:r>
            <a:r>
              <a:rPr sz="1600" i="1" dirty="0">
                <a:latin typeface="Times New Roman"/>
                <a:cs typeface="Times New Roman"/>
              </a:rPr>
              <a:t>for </a:t>
            </a:r>
            <a:r>
              <a:rPr sz="1600" i="1" spc="-5" dirty="0">
                <a:latin typeface="Times New Roman"/>
                <a:cs typeface="Times New Roman"/>
              </a:rPr>
              <a:t>example </a:t>
            </a:r>
            <a:r>
              <a:rPr sz="1600" i="1" dirty="0">
                <a:latin typeface="Times New Roman"/>
                <a:cs typeface="Times New Roman"/>
              </a:rPr>
              <a:t>by using  a </a:t>
            </a:r>
            <a:r>
              <a:rPr sz="1600" i="1" spc="-5" dirty="0">
                <a:latin typeface="Times New Roman"/>
                <a:cs typeface="Times New Roman"/>
              </a:rPr>
              <a:t>scale </a:t>
            </a:r>
            <a:r>
              <a:rPr sz="1600" i="1" dirty="0">
                <a:latin typeface="Times New Roman"/>
                <a:cs typeface="Times New Roman"/>
              </a:rPr>
              <a:t>or tape </a:t>
            </a:r>
            <a:r>
              <a:rPr sz="1600" i="1" spc="-5" dirty="0">
                <a:latin typeface="Times New Roman"/>
                <a:cs typeface="Times New Roman"/>
              </a:rPr>
              <a:t>to measure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length </a:t>
            </a:r>
            <a:r>
              <a:rPr sz="1600" i="1" dirty="0">
                <a:latin typeface="Times New Roman"/>
                <a:cs typeface="Times New Roman"/>
              </a:rPr>
              <a:t>of an</a:t>
            </a:r>
            <a:r>
              <a:rPr sz="1600" i="1" spc="-6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object.</a:t>
            </a:r>
            <a:endParaRPr sz="1600">
              <a:latin typeface="Times New Roman"/>
              <a:cs typeface="Times New Roman"/>
            </a:endParaRPr>
          </a:p>
          <a:p>
            <a:pPr marL="71755">
              <a:lnSpc>
                <a:spcPts val="1905"/>
              </a:lnSpc>
            </a:pPr>
            <a:r>
              <a:rPr sz="1600" i="1" spc="-10" dirty="0">
                <a:latin typeface="Times New Roman"/>
                <a:cs typeface="Times New Roman"/>
              </a:rPr>
              <a:t>In EDM’s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same comparison principle </a:t>
            </a:r>
            <a:r>
              <a:rPr sz="1600" i="1" dirty="0">
                <a:latin typeface="Times New Roman"/>
                <a:cs typeface="Times New Roman"/>
              </a:rPr>
              <a:t>is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used.</a:t>
            </a:r>
            <a:endParaRPr sz="1600">
              <a:latin typeface="Times New Roman"/>
              <a:cs typeface="Times New Roman"/>
            </a:endParaRPr>
          </a:p>
          <a:p>
            <a:pPr marL="71755" marR="3919854">
              <a:lnSpc>
                <a:spcPts val="1920"/>
              </a:lnSpc>
              <a:spcBef>
                <a:spcPts val="55"/>
              </a:spcBef>
            </a:pPr>
            <a:r>
              <a:rPr sz="1600" i="1" spc="-5" dirty="0">
                <a:latin typeface="Times New Roman"/>
                <a:cs typeface="Times New Roman"/>
              </a:rPr>
              <a:t>The calibrated </a:t>
            </a:r>
            <a:r>
              <a:rPr sz="1600" i="1" dirty="0">
                <a:latin typeface="Times New Roman"/>
                <a:cs typeface="Times New Roman"/>
              </a:rPr>
              <a:t>distance, </a:t>
            </a:r>
            <a:r>
              <a:rPr sz="1600" i="1" spc="-5" dirty="0">
                <a:latin typeface="Times New Roman"/>
                <a:cs typeface="Times New Roman"/>
              </a:rPr>
              <a:t>in this case, is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wavelength  </a:t>
            </a:r>
            <a:r>
              <a:rPr sz="1600" i="1" dirty="0">
                <a:latin typeface="Times New Roman"/>
                <a:cs typeface="Times New Roman"/>
              </a:rPr>
              <a:t>of the </a:t>
            </a:r>
            <a:r>
              <a:rPr sz="1600" i="1" spc="-5" dirty="0">
                <a:latin typeface="Times New Roman"/>
                <a:cs typeface="Times New Roman"/>
              </a:rPr>
              <a:t>modulation </a:t>
            </a:r>
            <a:r>
              <a:rPr sz="1600" i="1" dirty="0">
                <a:latin typeface="Times New Roman"/>
                <a:cs typeface="Times New Roman"/>
              </a:rPr>
              <a:t>on a </a:t>
            </a:r>
            <a:r>
              <a:rPr sz="1600" i="1" spc="-5" dirty="0">
                <a:latin typeface="Times New Roman"/>
                <a:cs typeface="Times New Roman"/>
              </a:rPr>
              <a:t>carrier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wave.</a:t>
            </a:r>
            <a:endParaRPr sz="1600">
              <a:latin typeface="Times New Roman"/>
              <a:cs typeface="Times New Roman"/>
            </a:endParaRPr>
          </a:p>
          <a:p>
            <a:pPr marL="98425" marR="5080">
              <a:lnSpc>
                <a:spcPts val="1910"/>
              </a:lnSpc>
              <a:spcBef>
                <a:spcPts val="10"/>
              </a:spcBef>
            </a:pPr>
            <a:r>
              <a:rPr sz="1600" i="1" dirty="0">
                <a:latin typeface="Times New Roman"/>
                <a:cs typeface="Times New Roman"/>
              </a:rPr>
              <a:t>Modern </a:t>
            </a:r>
            <a:r>
              <a:rPr sz="1600" i="1" spc="-5" dirty="0">
                <a:latin typeface="Times New Roman"/>
                <a:cs typeface="Times New Roman"/>
              </a:rPr>
              <a:t>EDM’s use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precision </a:t>
            </a:r>
            <a:r>
              <a:rPr sz="1600" i="1" dirty="0">
                <a:latin typeface="Times New Roman"/>
                <a:cs typeface="Times New Roman"/>
              </a:rPr>
              <a:t>of a </a:t>
            </a:r>
            <a:r>
              <a:rPr sz="1600" i="1" spc="-5" dirty="0">
                <a:latin typeface="Times New Roman"/>
                <a:cs typeface="Times New Roman"/>
              </a:rPr>
              <a:t>Quartz Crystal Oscillator </a:t>
            </a:r>
            <a:r>
              <a:rPr sz="1600" i="1" dirty="0">
                <a:latin typeface="Times New Roman"/>
                <a:cs typeface="Times New Roman"/>
              </a:rPr>
              <a:t>and the </a:t>
            </a:r>
            <a:r>
              <a:rPr sz="1600" i="1" spc="-5" dirty="0">
                <a:latin typeface="Times New Roman"/>
                <a:cs typeface="Times New Roman"/>
              </a:rPr>
              <a:t>measurement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phase-shift  </a:t>
            </a:r>
            <a:r>
              <a:rPr sz="1600" i="1" dirty="0">
                <a:latin typeface="Times New Roman"/>
                <a:cs typeface="Times New Roman"/>
              </a:rPr>
              <a:t>to </a:t>
            </a:r>
            <a:r>
              <a:rPr sz="1600" i="1" spc="-5" dirty="0">
                <a:latin typeface="Times New Roman"/>
                <a:cs typeface="Times New Roman"/>
              </a:rPr>
              <a:t>determine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distance.</a:t>
            </a:r>
            <a:endParaRPr sz="1600">
              <a:latin typeface="Times New Roman"/>
              <a:cs typeface="Times New Roman"/>
            </a:endParaRPr>
          </a:p>
          <a:p>
            <a:pPr marL="98425">
              <a:lnSpc>
                <a:spcPts val="1855"/>
              </a:lnSpc>
            </a:pP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EDM </a:t>
            </a:r>
            <a:r>
              <a:rPr sz="1600" i="1" dirty="0">
                <a:latin typeface="Times New Roman"/>
                <a:cs typeface="Times New Roman"/>
              </a:rPr>
              <a:t>is </a:t>
            </a:r>
            <a:r>
              <a:rPr sz="1600" i="1" spc="-5" dirty="0">
                <a:latin typeface="Times New Roman"/>
                <a:cs typeface="Times New Roman"/>
              </a:rPr>
              <a:t>set </a:t>
            </a:r>
            <a:r>
              <a:rPr sz="1600" i="1" dirty="0">
                <a:latin typeface="Times New Roman"/>
                <a:cs typeface="Times New Roman"/>
              </a:rPr>
              <a:t>up at one </a:t>
            </a:r>
            <a:r>
              <a:rPr sz="1600" i="1" spc="-5" dirty="0">
                <a:latin typeface="Times New Roman"/>
                <a:cs typeface="Times New Roman"/>
              </a:rPr>
              <a:t>end </a:t>
            </a:r>
            <a:r>
              <a:rPr sz="1600" i="1" dirty="0">
                <a:latin typeface="Times New Roman"/>
                <a:cs typeface="Times New Roman"/>
              </a:rPr>
              <a:t>of the distance to be </a:t>
            </a:r>
            <a:r>
              <a:rPr sz="1600" i="1" spc="-5" dirty="0">
                <a:latin typeface="Times New Roman"/>
                <a:cs typeface="Times New Roman"/>
              </a:rPr>
              <a:t>measured </a:t>
            </a:r>
            <a:r>
              <a:rPr sz="1600" i="1" dirty="0">
                <a:latin typeface="Times New Roman"/>
                <a:cs typeface="Times New Roman"/>
              </a:rPr>
              <a:t>and a </a:t>
            </a:r>
            <a:r>
              <a:rPr sz="1600" i="1" spc="-5" dirty="0">
                <a:latin typeface="Times New Roman"/>
                <a:cs typeface="Times New Roman"/>
              </a:rPr>
              <a:t>reflector </a:t>
            </a:r>
            <a:r>
              <a:rPr sz="1600" i="1" dirty="0">
                <a:latin typeface="Times New Roman"/>
                <a:cs typeface="Times New Roman"/>
              </a:rPr>
              <a:t>at the </a:t>
            </a:r>
            <a:r>
              <a:rPr sz="1600" i="1" spc="-5" dirty="0">
                <a:latin typeface="Times New Roman"/>
                <a:cs typeface="Times New Roman"/>
              </a:rPr>
              <a:t>other</a:t>
            </a:r>
            <a:r>
              <a:rPr sz="1600" i="1" spc="-8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end.</a:t>
            </a:r>
            <a:endParaRPr sz="1600">
              <a:latin typeface="Times New Roman"/>
              <a:cs typeface="Times New Roman"/>
            </a:endParaRPr>
          </a:p>
          <a:p>
            <a:pPr marL="98425" marR="8255" indent="57150">
              <a:lnSpc>
                <a:spcPts val="1920"/>
              </a:lnSpc>
              <a:spcBef>
                <a:spcPts val="60"/>
              </a:spcBef>
            </a:pP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EDM generates </a:t>
            </a:r>
            <a:r>
              <a:rPr sz="1600" i="1" dirty="0">
                <a:latin typeface="Times New Roman"/>
                <a:cs typeface="Times New Roman"/>
              </a:rPr>
              <a:t>an </a:t>
            </a:r>
            <a:r>
              <a:rPr sz="1600" i="1" spc="-5" dirty="0">
                <a:latin typeface="Times New Roman"/>
                <a:cs typeface="Times New Roman"/>
              </a:rPr>
              <a:t>infrared continuous-wave carrier </a:t>
            </a:r>
            <a:r>
              <a:rPr sz="1600" i="1" dirty="0">
                <a:latin typeface="Times New Roman"/>
                <a:cs typeface="Times New Roman"/>
              </a:rPr>
              <a:t>beam, </a:t>
            </a:r>
            <a:r>
              <a:rPr sz="1600" i="1" spc="-5" dirty="0">
                <a:latin typeface="Times New Roman"/>
                <a:cs typeface="Times New Roman"/>
              </a:rPr>
              <a:t>which is modulated </a:t>
            </a:r>
            <a:r>
              <a:rPr sz="1600" i="1" dirty="0">
                <a:latin typeface="Times New Roman"/>
                <a:cs typeface="Times New Roman"/>
              </a:rPr>
              <a:t>by an </a:t>
            </a:r>
            <a:r>
              <a:rPr sz="1600" i="1" spc="-5" dirty="0">
                <a:latin typeface="Times New Roman"/>
                <a:cs typeface="Times New Roman"/>
              </a:rPr>
              <a:t>electronic  shutter (Quartz crystal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oscillator).</a:t>
            </a:r>
            <a:endParaRPr sz="1600">
              <a:latin typeface="Times New Roman"/>
              <a:cs typeface="Times New Roman"/>
            </a:endParaRPr>
          </a:p>
          <a:p>
            <a:pPr marL="98425">
              <a:lnSpc>
                <a:spcPts val="1850"/>
              </a:lnSpc>
            </a:pPr>
            <a:r>
              <a:rPr sz="1600" i="1" spc="-5" dirty="0">
                <a:latin typeface="Times New Roman"/>
                <a:cs typeface="Times New Roman"/>
              </a:rPr>
              <a:t>This </a:t>
            </a:r>
            <a:r>
              <a:rPr sz="1600" i="1" dirty="0">
                <a:latin typeface="Times New Roman"/>
                <a:cs typeface="Times New Roman"/>
              </a:rPr>
              <a:t>beam </a:t>
            </a:r>
            <a:r>
              <a:rPr sz="1600" i="1" spc="-5" dirty="0">
                <a:latin typeface="Times New Roman"/>
                <a:cs typeface="Times New Roman"/>
              </a:rPr>
              <a:t>is then transmitted </a:t>
            </a:r>
            <a:r>
              <a:rPr sz="1600" i="1" dirty="0">
                <a:latin typeface="Times New Roman"/>
                <a:cs typeface="Times New Roman"/>
              </a:rPr>
              <a:t>through the </a:t>
            </a:r>
            <a:r>
              <a:rPr sz="1600" i="1" spc="-5" dirty="0">
                <a:latin typeface="Times New Roman"/>
                <a:cs typeface="Times New Roman"/>
              </a:rPr>
              <a:t>aiming optics to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reflector.</a:t>
            </a:r>
            <a:endParaRPr sz="1600">
              <a:latin typeface="Times New Roman"/>
              <a:cs typeface="Times New Roman"/>
            </a:endParaRPr>
          </a:p>
          <a:p>
            <a:pPr marL="98425" marR="7620">
              <a:lnSpc>
                <a:spcPts val="1920"/>
              </a:lnSpc>
              <a:spcBef>
                <a:spcPts val="60"/>
              </a:spcBef>
            </a:pP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reflector returns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beam </a:t>
            </a:r>
            <a:r>
              <a:rPr sz="1600" i="1" dirty="0">
                <a:latin typeface="Times New Roman"/>
                <a:cs typeface="Times New Roman"/>
              </a:rPr>
              <a:t>to the </a:t>
            </a:r>
            <a:r>
              <a:rPr sz="1600" i="1" spc="-5" dirty="0">
                <a:latin typeface="Times New Roman"/>
                <a:cs typeface="Times New Roman"/>
              </a:rPr>
              <a:t>receiving optics, where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incoming light is converted to </a:t>
            </a:r>
            <a:r>
              <a:rPr sz="1600" i="1" dirty="0">
                <a:latin typeface="Times New Roman"/>
                <a:cs typeface="Times New Roman"/>
              </a:rPr>
              <a:t>an  </a:t>
            </a:r>
            <a:r>
              <a:rPr sz="1600" i="1" spc="-5" dirty="0">
                <a:latin typeface="Times New Roman"/>
                <a:cs typeface="Times New Roman"/>
              </a:rPr>
              <a:t>electrical signal, allowing </a:t>
            </a:r>
            <a:r>
              <a:rPr sz="1600" i="1" dirty="0">
                <a:latin typeface="Times New Roman"/>
                <a:cs typeface="Times New Roman"/>
              </a:rPr>
              <a:t>a phase </a:t>
            </a:r>
            <a:r>
              <a:rPr sz="1600" i="1" spc="-5" dirty="0">
                <a:latin typeface="Times New Roman"/>
                <a:cs typeface="Times New Roman"/>
              </a:rPr>
              <a:t>comparison between transmitted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received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signals.</a:t>
            </a:r>
            <a:endParaRPr sz="1600">
              <a:latin typeface="Times New Roman"/>
              <a:cs typeface="Times New Roman"/>
            </a:endParaRPr>
          </a:p>
          <a:p>
            <a:pPr marL="98425" marR="8255" indent="68580">
              <a:lnSpc>
                <a:spcPts val="1910"/>
              </a:lnSpc>
              <a:spcBef>
                <a:spcPts val="5"/>
              </a:spcBef>
            </a:pPr>
            <a:r>
              <a:rPr sz="1600" i="1" spc="-5" dirty="0">
                <a:latin typeface="Times New Roman"/>
                <a:cs typeface="Times New Roman"/>
              </a:rPr>
              <a:t>The </a:t>
            </a:r>
            <a:r>
              <a:rPr sz="1600" i="1" dirty="0">
                <a:latin typeface="Times New Roman"/>
                <a:cs typeface="Times New Roman"/>
              </a:rPr>
              <a:t>amount by </a:t>
            </a:r>
            <a:r>
              <a:rPr sz="1600" i="1" spc="-5" dirty="0">
                <a:latin typeface="Times New Roman"/>
                <a:cs typeface="Times New Roman"/>
              </a:rPr>
              <a:t>which the transmitted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10" dirty="0">
                <a:latin typeface="Times New Roman"/>
                <a:cs typeface="Times New Roman"/>
              </a:rPr>
              <a:t>received </a:t>
            </a:r>
            <a:r>
              <a:rPr sz="1600" i="1" spc="-5" dirty="0">
                <a:latin typeface="Times New Roman"/>
                <a:cs typeface="Times New Roman"/>
              </a:rPr>
              <a:t>wavelengths </a:t>
            </a:r>
            <a:r>
              <a:rPr sz="1600" i="1" dirty="0">
                <a:latin typeface="Times New Roman"/>
                <a:cs typeface="Times New Roman"/>
              </a:rPr>
              <a:t>are out of phase, </a:t>
            </a:r>
            <a:r>
              <a:rPr sz="1600" i="1" spc="-5" dirty="0">
                <a:latin typeface="Times New Roman"/>
                <a:cs typeface="Times New Roman"/>
              </a:rPr>
              <a:t>can </a:t>
            </a:r>
            <a:r>
              <a:rPr sz="1600" i="1" dirty="0">
                <a:latin typeface="Times New Roman"/>
                <a:cs typeface="Times New Roman"/>
              </a:rPr>
              <a:t>be </a:t>
            </a:r>
            <a:r>
              <a:rPr sz="1600" i="1" spc="-5" dirty="0">
                <a:latin typeface="Times New Roman"/>
                <a:cs typeface="Times New Roman"/>
              </a:rPr>
              <a:t>measured  electronically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registered </a:t>
            </a:r>
            <a:r>
              <a:rPr sz="1600" i="1" dirty="0">
                <a:latin typeface="Times New Roman"/>
                <a:cs typeface="Times New Roman"/>
              </a:rPr>
              <a:t>on a </a:t>
            </a:r>
            <a:r>
              <a:rPr sz="1600" i="1" spc="-5" dirty="0">
                <a:latin typeface="Times New Roman"/>
                <a:cs typeface="Times New Roman"/>
              </a:rPr>
              <a:t>meter to within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millimeter </a:t>
            </a:r>
            <a:r>
              <a:rPr sz="1600" i="1" dirty="0">
                <a:latin typeface="Times New Roman"/>
                <a:cs typeface="Times New Roman"/>
              </a:rPr>
              <a:t>or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two.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94640"/>
            <a:ext cx="8065134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Angle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Measuring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Measuring distances </a:t>
            </a:r>
            <a:r>
              <a:rPr sz="1800" i="1" dirty="0">
                <a:latin typeface="Times New Roman"/>
                <a:cs typeface="Times New Roman"/>
              </a:rPr>
              <a:t>alone in </a:t>
            </a:r>
            <a:r>
              <a:rPr sz="1800" i="1" spc="-5" dirty="0">
                <a:latin typeface="Times New Roman"/>
                <a:cs typeface="Times New Roman"/>
              </a:rPr>
              <a:t>surveying </a:t>
            </a:r>
            <a:r>
              <a:rPr sz="1800" i="1" dirty="0">
                <a:latin typeface="Times New Roman"/>
                <a:cs typeface="Times New Roman"/>
              </a:rPr>
              <a:t>does not </a:t>
            </a:r>
            <a:r>
              <a:rPr sz="1800" i="1" spc="-5" dirty="0">
                <a:latin typeface="Times New Roman"/>
                <a:cs typeface="Times New Roman"/>
              </a:rPr>
              <a:t>establish the </a:t>
            </a:r>
            <a:r>
              <a:rPr sz="1800" i="1" dirty="0">
                <a:latin typeface="Times New Roman"/>
                <a:cs typeface="Times New Roman"/>
              </a:rPr>
              <a:t>location of an object. We  need to locate the object </a:t>
            </a:r>
            <a:r>
              <a:rPr sz="1800" i="1" spc="-5" dirty="0">
                <a:latin typeface="Times New Roman"/>
                <a:cs typeface="Times New Roman"/>
              </a:rPr>
              <a:t>in </a:t>
            </a:r>
            <a:r>
              <a:rPr sz="1800" i="1" dirty="0">
                <a:latin typeface="Times New Roman"/>
                <a:cs typeface="Times New Roman"/>
              </a:rPr>
              <a:t>3 dimensions. </a:t>
            </a:r>
            <a:r>
              <a:rPr sz="1800" i="1" spc="-5" dirty="0">
                <a:latin typeface="Times New Roman"/>
                <a:cs typeface="Times New Roman"/>
              </a:rPr>
              <a:t>To accomplish that we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need: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2170429"/>
            <a:ext cx="3136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257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Horizontal length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(distance)</a:t>
            </a:r>
            <a:endParaRPr sz="1800"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buAutoNum type="arabicPeriod"/>
              <a:tabLst>
                <a:tab pos="24257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Difference in </a:t>
            </a:r>
            <a:r>
              <a:rPr sz="1800" i="1" dirty="0">
                <a:latin typeface="Times New Roman"/>
                <a:cs typeface="Times New Roman"/>
              </a:rPr>
              <a:t>height</a:t>
            </a:r>
            <a:r>
              <a:rPr sz="1800" i="1" spc="-5" dirty="0">
                <a:latin typeface="Times New Roman"/>
                <a:cs typeface="Times New Roman"/>
              </a:rPr>
              <a:t> (elevation)</a:t>
            </a:r>
            <a:endParaRPr sz="1800"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buAutoNum type="arabicPeriod"/>
              <a:tabLst>
                <a:tab pos="24257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Angular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direction.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2392" y="1526063"/>
            <a:ext cx="3078666" cy="2132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6880" y="3813809"/>
            <a:ext cx="79838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An angle is defined as </a:t>
            </a:r>
            <a:r>
              <a:rPr sz="1800" i="1" spc="-5" dirty="0">
                <a:latin typeface="Times New Roman"/>
                <a:cs typeface="Times New Roman"/>
              </a:rPr>
              <a:t>the difference </a:t>
            </a:r>
            <a:r>
              <a:rPr sz="1800" i="1" dirty="0">
                <a:latin typeface="Times New Roman"/>
                <a:cs typeface="Times New Roman"/>
              </a:rPr>
              <a:t>in </a:t>
            </a:r>
            <a:r>
              <a:rPr sz="1800" i="1" spc="-5" dirty="0">
                <a:latin typeface="Times New Roman"/>
                <a:cs typeface="Times New Roman"/>
              </a:rPr>
              <a:t>direction between </a:t>
            </a:r>
            <a:r>
              <a:rPr sz="1800" i="1" dirty="0">
                <a:latin typeface="Times New Roman"/>
                <a:cs typeface="Times New Roman"/>
              </a:rPr>
              <a:t>two </a:t>
            </a:r>
            <a:r>
              <a:rPr sz="1800" i="1" spc="-5" dirty="0">
                <a:latin typeface="Times New Roman"/>
                <a:cs typeface="Times New Roman"/>
              </a:rPr>
              <a:t>convergent lines. </a:t>
            </a:r>
            <a:r>
              <a:rPr sz="1800" i="1" dirty="0">
                <a:latin typeface="Times New Roman"/>
                <a:cs typeface="Times New Roman"/>
              </a:rPr>
              <a:t>A  horizontal angle </a:t>
            </a:r>
            <a:r>
              <a:rPr sz="1800" i="1" spc="-5" dirty="0">
                <a:latin typeface="Times New Roman"/>
                <a:cs typeface="Times New Roman"/>
              </a:rPr>
              <a:t>is formed </a:t>
            </a:r>
            <a:r>
              <a:rPr sz="1800" i="1" spc="-10" dirty="0">
                <a:latin typeface="Times New Roman"/>
                <a:cs typeface="Times New Roman"/>
              </a:rPr>
              <a:t>by </a:t>
            </a:r>
            <a:r>
              <a:rPr sz="1800" i="1" spc="-5" dirty="0">
                <a:latin typeface="Times New Roman"/>
                <a:cs typeface="Times New Roman"/>
              </a:rPr>
              <a:t>the directions to </a:t>
            </a:r>
            <a:r>
              <a:rPr sz="1800" i="1" dirty="0">
                <a:latin typeface="Times New Roman"/>
                <a:cs typeface="Times New Roman"/>
              </a:rPr>
              <a:t>two objects </a:t>
            </a:r>
            <a:r>
              <a:rPr sz="1800" i="1" spc="-5" dirty="0">
                <a:latin typeface="Times New Roman"/>
                <a:cs typeface="Times New Roman"/>
              </a:rPr>
              <a:t>in </a:t>
            </a:r>
            <a:r>
              <a:rPr sz="1800" i="1" dirty="0">
                <a:latin typeface="Times New Roman"/>
                <a:cs typeface="Times New Roman"/>
              </a:rPr>
              <a:t>a horizontal plane. A  </a:t>
            </a:r>
            <a:r>
              <a:rPr sz="1800" i="1" spc="-5" dirty="0">
                <a:latin typeface="Times New Roman"/>
                <a:cs typeface="Times New Roman"/>
              </a:rPr>
              <a:t>vertical </a:t>
            </a:r>
            <a:r>
              <a:rPr sz="1800" i="1" dirty="0">
                <a:latin typeface="Times New Roman"/>
                <a:cs typeface="Times New Roman"/>
              </a:rPr>
              <a:t>angle </a:t>
            </a:r>
            <a:r>
              <a:rPr sz="1800" i="1" spc="-5" dirty="0">
                <a:latin typeface="Times New Roman"/>
                <a:cs typeface="Times New Roman"/>
              </a:rPr>
              <a:t>is formed </a:t>
            </a:r>
            <a:r>
              <a:rPr sz="1800" i="1" dirty="0">
                <a:latin typeface="Times New Roman"/>
                <a:cs typeface="Times New Roman"/>
              </a:rPr>
              <a:t>by two </a:t>
            </a:r>
            <a:r>
              <a:rPr sz="1800" i="1" spc="-5" dirty="0">
                <a:latin typeface="Times New Roman"/>
                <a:cs typeface="Times New Roman"/>
              </a:rPr>
              <a:t>intersecting </a:t>
            </a:r>
            <a:r>
              <a:rPr sz="1800" i="1" dirty="0">
                <a:latin typeface="Times New Roman"/>
                <a:cs typeface="Times New Roman"/>
              </a:rPr>
              <a:t>lines </a:t>
            </a:r>
            <a:r>
              <a:rPr sz="1800" i="1" spc="-5" dirty="0">
                <a:latin typeface="Times New Roman"/>
                <a:cs typeface="Times New Roman"/>
              </a:rPr>
              <a:t>in </a:t>
            </a:r>
            <a:r>
              <a:rPr sz="1800" i="1" dirty="0">
                <a:latin typeface="Times New Roman"/>
                <a:cs typeface="Times New Roman"/>
              </a:rPr>
              <a:t>a </a:t>
            </a:r>
            <a:r>
              <a:rPr sz="1800" i="1" spc="-5" dirty="0">
                <a:latin typeface="Times New Roman"/>
                <a:cs typeface="Times New Roman"/>
              </a:rPr>
              <a:t>vertical plane, </a:t>
            </a:r>
            <a:r>
              <a:rPr sz="1800" i="1" dirty="0">
                <a:latin typeface="Times New Roman"/>
                <a:cs typeface="Times New Roman"/>
              </a:rPr>
              <a:t>one of </a:t>
            </a:r>
            <a:r>
              <a:rPr sz="1800" i="1" spc="-5" dirty="0">
                <a:latin typeface="Times New Roman"/>
                <a:cs typeface="Times New Roman"/>
              </a:rPr>
              <a:t>these lines  </a:t>
            </a:r>
            <a:r>
              <a:rPr sz="1800" i="1" dirty="0">
                <a:latin typeface="Times New Roman"/>
                <a:cs typeface="Times New Roman"/>
              </a:rPr>
              <a:t>horizontal. A </a:t>
            </a:r>
            <a:r>
              <a:rPr sz="1800" i="1" spc="-5" dirty="0">
                <a:latin typeface="Times New Roman"/>
                <a:cs typeface="Times New Roman"/>
              </a:rPr>
              <a:t>zenith </a:t>
            </a:r>
            <a:r>
              <a:rPr sz="1800" i="1" dirty="0">
                <a:latin typeface="Times New Roman"/>
                <a:cs typeface="Times New Roman"/>
              </a:rPr>
              <a:t>angle is the </a:t>
            </a:r>
            <a:r>
              <a:rPr sz="1800" i="1" spc="-5" dirty="0">
                <a:latin typeface="Times New Roman"/>
                <a:cs typeface="Times New Roman"/>
              </a:rPr>
              <a:t>complementary </a:t>
            </a:r>
            <a:r>
              <a:rPr sz="1800" i="1" dirty="0">
                <a:latin typeface="Times New Roman"/>
                <a:cs typeface="Times New Roman"/>
              </a:rPr>
              <a:t>angle </a:t>
            </a:r>
            <a:r>
              <a:rPr sz="1800" i="1" spc="-5" dirty="0">
                <a:latin typeface="Times New Roman"/>
                <a:cs typeface="Times New Roman"/>
              </a:rPr>
              <a:t>to </a:t>
            </a:r>
            <a:r>
              <a:rPr sz="1800" i="1" dirty="0">
                <a:latin typeface="Times New Roman"/>
                <a:cs typeface="Times New Roman"/>
              </a:rPr>
              <a:t>the </a:t>
            </a:r>
            <a:r>
              <a:rPr sz="1800" i="1" spc="-5" dirty="0">
                <a:latin typeface="Times New Roman"/>
                <a:cs typeface="Times New Roman"/>
              </a:rPr>
              <a:t>vertical </a:t>
            </a:r>
            <a:r>
              <a:rPr sz="1800" i="1" dirty="0">
                <a:latin typeface="Times New Roman"/>
                <a:cs typeface="Times New Roman"/>
              </a:rPr>
              <a:t>angle and </a:t>
            </a:r>
            <a:r>
              <a:rPr sz="1800" i="1" spc="-5" dirty="0">
                <a:latin typeface="Times New Roman"/>
                <a:cs typeface="Times New Roman"/>
              </a:rPr>
              <a:t>is  formed </a:t>
            </a:r>
            <a:r>
              <a:rPr sz="1800" i="1" dirty="0">
                <a:latin typeface="Times New Roman"/>
                <a:cs typeface="Times New Roman"/>
              </a:rPr>
              <a:t>by </a:t>
            </a:r>
            <a:r>
              <a:rPr sz="1800" i="1" spc="-5" dirty="0">
                <a:latin typeface="Times New Roman"/>
                <a:cs typeface="Times New Roman"/>
              </a:rPr>
              <a:t>two </a:t>
            </a:r>
            <a:r>
              <a:rPr sz="1800" i="1" dirty="0">
                <a:latin typeface="Times New Roman"/>
                <a:cs typeface="Times New Roman"/>
              </a:rPr>
              <a:t>intersecting </a:t>
            </a:r>
            <a:r>
              <a:rPr sz="1800" i="1" spc="-5" dirty="0">
                <a:latin typeface="Times New Roman"/>
                <a:cs typeface="Times New Roman"/>
              </a:rPr>
              <a:t>lines in </a:t>
            </a:r>
            <a:r>
              <a:rPr sz="1800" i="1" dirty="0">
                <a:latin typeface="Times New Roman"/>
                <a:cs typeface="Times New Roman"/>
              </a:rPr>
              <a:t>a </a:t>
            </a:r>
            <a:r>
              <a:rPr sz="1800" i="1" spc="-5" dirty="0">
                <a:latin typeface="Times New Roman"/>
                <a:cs typeface="Times New Roman"/>
              </a:rPr>
              <a:t>vertical </a:t>
            </a:r>
            <a:r>
              <a:rPr sz="1800" i="1" dirty="0">
                <a:latin typeface="Times New Roman"/>
                <a:cs typeface="Times New Roman"/>
              </a:rPr>
              <a:t>plane, one of these </a:t>
            </a:r>
            <a:r>
              <a:rPr sz="1800" i="1" spc="-5" dirty="0">
                <a:latin typeface="Times New Roman"/>
                <a:cs typeface="Times New Roman"/>
              </a:rPr>
              <a:t>lines </a:t>
            </a:r>
            <a:r>
              <a:rPr sz="1800" i="1" dirty="0">
                <a:latin typeface="Times New Roman"/>
                <a:cs typeface="Times New Roman"/>
              </a:rPr>
              <a:t>directed </a:t>
            </a:r>
            <a:r>
              <a:rPr sz="1800" i="1" spc="-5" dirty="0">
                <a:latin typeface="Times New Roman"/>
                <a:cs typeface="Times New Roman"/>
              </a:rPr>
              <a:t>toward  </a:t>
            </a:r>
            <a:r>
              <a:rPr sz="1800" i="1" dirty="0">
                <a:latin typeface="Times New Roman"/>
                <a:cs typeface="Times New Roman"/>
              </a:rPr>
              <a:t>the </a:t>
            </a:r>
            <a:r>
              <a:rPr sz="1800" i="1" spc="-5" dirty="0">
                <a:latin typeface="Times New Roman"/>
                <a:cs typeface="Times New Roman"/>
              </a:rPr>
              <a:t>zenith.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11</a:t>
            </a:fld>
            <a:endParaRPr spc="-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294640"/>
            <a:ext cx="2521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Types of </a:t>
            </a:r>
            <a:r>
              <a:rPr sz="1800" spc="-5" dirty="0">
                <a:solidFill>
                  <a:srgbClr val="000000"/>
                </a:solidFill>
              </a:rPr>
              <a:t>Measured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Angles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32409" y="8585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09" y="140715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409" y="195580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809" y="869950"/>
            <a:ext cx="78752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279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Interior angles are </a:t>
            </a:r>
            <a:r>
              <a:rPr sz="1800" i="1" spc="-5" dirty="0">
                <a:latin typeface="Times New Roman"/>
                <a:cs typeface="Times New Roman"/>
              </a:rPr>
              <a:t>measured clockwise </a:t>
            </a:r>
            <a:r>
              <a:rPr sz="1800" i="1" dirty="0">
                <a:latin typeface="Times New Roman"/>
                <a:cs typeface="Times New Roman"/>
              </a:rPr>
              <a:t>or </a:t>
            </a:r>
            <a:r>
              <a:rPr sz="1800" i="1" spc="-5" dirty="0">
                <a:latin typeface="Times New Roman"/>
                <a:cs typeface="Times New Roman"/>
              </a:rPr>
              <a:t>counter-clockwise </a:t>
            </a:r>
            <a:r>
              <a:rPr sz="1800" i="1" dirty="0">
                <a:latin typeface="Times New Roman"/>
                <a:cs typeface="Times New Roman"/>
              </a:rPr>
              <a:t>between two adjacent  lines on </a:t>
            </a:r>
            <a:r>
              <a:rPr sz="1800" i="1" spc="-5" dirty="0">
                <a:latin typeface="Times New Roman"/>
                <a:cs typeface="Times New Roman"/>
              </a:rPr>
              <a:t>the </a:t>
            </a:r>
            <a:r>
              <a:rPr sz="1800" i="1" dirty="0">
                <a:latin typeface="Times New Roman"/>
                <a:cs typeface="Times New Roman"/>
              </a:rPr>
              <a:t>inside of a </a:t>
            </a:r>
            <a:r>
              <a:rPr sz="1800" i="1" spc="-5" dirty="0">
                <a:latin typeface="Times New Roman"/>
                <a:cs typeface="Times New Roman"/>
              </a:rPr>
              <a:t>closed </a:t>
            </a:r>
            <a:r>
              <a:rPr sz="1800" i="1" dirty="0">
                <a:latin typeface="Times New Roman"/>
                <a:cs typeface="Times New Roman"/>
              </a:rPr>
              <a:t>polygon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figure.</a:t>
            </a:r>
            <a:endParaRPr sz="1800">
              <a:latin typeface="Times New Roman"/>
              <a:cs typeface="Times New Roman"/>
            </a:endParaRPr>
          </a:p>
          <a:p>
            <a:pPr marL="12700" marR="160655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Exterior </a:t>
            </a:r>
            <a:r>
              <a:rPr sz="1800" i="1" dirty="0">
                <a:latin typeface="Times New Roman"/>
                <a:cs typeface="Times New Roman"/>
              </a:rPr>
              <a:t>angles </a:t>
            </a:r>
            <a:r>
              <a:rPr sz="1800" i="1" spc="-5" dirty="0">
                <a:latin typeface="Times New Roman"/>
                <a:cs typeface="Times New Roman"/>
              </a:rPr>
              <a:t>are measured clockwise </a:t>
            </a:r>
            <a:r>
              <a:rPr sz="1800" i="1" dirty="0">
                <a:latin typeface="Times New Roman"/>
                <a:cs typeface="Times New Roman"/>
              </a:rPr>
              <a:t>or </a:t>
            </a:r>
            <a:r>
              <a:rPr sz="1800" i="1" spc="-5" dirty="0">
                <a:latin typeface="Times New Roman"/>
                <a:cs typeface="Times New Roman"/>
              </a:rPr>
              <a:t>counter-clockwise between two adjacent  </a:t>
            </a:r>
            <a:r>
              <a:rPr sz="1800" i="1" dirty="0">
                <a:latin typeface="Times New Roman"/>
                <a:cs typeface="Times New Roman"/>
              </a:rPr>
              <a:t>lines on </a:t>
            </a:r>
            <a:r>
              <a:rPr sz="1800" i="1" spc="-5" dirty="0">
                <a:latin typeface="Times New Roman"/>
                <a:cs typeface="Times New Roman"/>
              </a:rPr>
              <a:t>the outside </a:t>
            </a:r>
            <a:r>
              <a:rPr sz="1800" i="1" dirty="0">
                <a:latin typeface="Times New Roman"/>
                <a:cs typeface="Times New Roman"/>
              </a:rPr>
              <a:t>of a </a:t>
            </a:r>
            <a:r>
              <a:rPr sz="1800" i="1" spc="-5" dirty="0">
                <a:latin typeface="Times New Roman"/>
                <a:cs typeface="Times New Roman"/>
              </a:rPr>
              <a:t>closed </a:t>
            </a:r>
            <a:r>
              <a:rPr sz="1800" i="1" dirty="0">
                <a:latin typeface="Times New Roman"/>
                <a:cs typeface="Times New Roman"/>
              </a:rPr>
              <a:t>polygon</a:t>
            </a:r>
            <a:r>
              <a:rPr sz="1800" i="1" spc="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figure.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Deflection </a:t>
            </a:r>
            <a:r>
              <a:rPr sz="1800" i="1" dirty="0">
                <a:latin typeface="Times New Roman"/>
                <a:cs typeface="Times New Roman"/>
              </a:rPr>
              <a:t>angles, </a:t>
            </a:r>
            <a:r>
              <a:rPr sz="1800" i="1" spc="-5" dirty="0">
                <a:latin typeface="Times New Roman"/>
                <a:cs typeface="Times New Roman"/>
              </a:rPr>
              <a:t>right </a:t>
            </a:r>
            <a:r>
              <a:rPr sz="1800" i="1" dirty="0">
                <a:latin typeface="Times New Roman"/>
                <a:cs typeface="Times New Roman"/>
              </a:rPr>
              <a:t>or </a:t>
            </a:r>
            <a:r>
              <a:rPr sz="1800" i="1" spc="-5" dirty="0">
                <a:latin typeface="Times New Roman"/>
                <a:cs typeface="Times New Roman"/>
              </a:rPr>
              <a:t>left, are measured from </a:t>
            </a:r>
            <a:r>
              <a:rPr sz="1800" i="1" dirty="0">
                <a:latin typeface="Times New Roman"/>
                <a:cs typeface="Times New Roman"/>
              </a:rPr>
              <a:t>an </a:t>
            </a:r>
            <a:r>
              <a:rPr sz="1800" i="1" spc="-5" dirty="0">
                <a:latin typeface="Times New Roman"/>
                <a:cs typeface="Times New Roman"/>
              </a:rPr>
              <a:t>extension </a:t>
            </a:r>
            <a:r>
              <a:rPr sz="1800" i="1" spc="-10" dirty="0">
                <a:latin typeface="Times New Roman"/>
                <a:cs typeface="Times New Roman"/>
              </a:rPr>
              <a:t>of </a:t>
            </a:r>
            <a:r>
              <a:rPr sz="1800" i="1" dirty="0">
                <a:latin typeface="Times New Roman"/>
                <a:cs typeface="Times New Roman"/>
              </a:rPr>
              <a:t>the preceding  </a:t>
            </a:r>
            <a:r>
              <a:rPr sz="1800" i="1" spc="-5" dirty="0">
                <a:latin typeface="Times New Roman"/>
                <a:cs typeface="Times New Roman"/>
              </a:rPr>
              <a:t>course </a:t>
            </a:r>
            <a:r>
              <a:rPr sz="1800" i="1" dirty="0">
                <a:latin typeface="Times New Roman"/>
                <a:cs typeface="Times New Roman"/>
              </a:rPr>
              <a:t>and the ahead </a:t>
            </a:r>
            <a:r>
              <a:rPr sz="1800" i="1" spc="-5" dirty="0">
                <a:latin typeface="Times New Roman"/>
                <a:cs typeface="Times New Roman"/>
              </a:rPr>
              <a:t>line. </a:t>
            </a:r>
            <a:r>
              <a:rPr sz="1800" i="1" dirty="0">
                <a:latin typeface="Times New Roman"/>
                <a:cs typeface="Times New Roman"/>
              </a:rPr>
              <a:t>It </a:t>
            </a:r>
            <a:r>
              <a:rPr sz="1800" i="1" spc="-10" dirty="0">
                <a:latin typeface="Times New Roman"/>
                <a:cs typeface="Times New Roman"/>
              </a:rPr>
              <a:t>must </a:t>
            </a:r>
            <a:r>
              <a:rPr sz="1800" i="1" dirty="0">
                <a:latin typeface="Times New Roman"/>
                <a:cs typeface="Times New Roman"/>
              </a:rPr>
              <a:t>be noted </a:t>
            </a:r>
            <a:r>
              <a:rPr sz="1800" i="1" spc="-5" dirty="0">
                <a:latin typeface="Times New Roman"/>
                <a:cs typeface="Times New Roman"/>
              </a:rPr>
              <a:t>when the </a:t>
            </a:r>
            <a:r>
              <a:rPr sz="1800" i="1" dirty="0">
                <a:latin typeface="Times New Roman"/>
                <a:cs typeface="Times New Roman"/>
              </a:rPr>
              <a:t>deflection is </a:t>
            </a:r>
            <a:r>
              <a:rPr sz="1800" i="1" spc="-5" dirty="0">
                <a:latin typeface="Times New Roman"/>
                <a:cs typeface="Times New Roman"/>
              </a:rPr>
              <a:t>right (R) </a:t>
            </a:r>
            <a:r>
              <a:rPr sz="1800" i="1" dirty="0">
                <a:latin typeface="Times New Roman"/>
                <a:cs typeface="Times New Roman"/>
              </a:rPr>
              <a:t>or </a:t>
            </a:r>
            <a:r>
              <a:rPr sz="1800" i="1" spc="-5" dirty="0">
                <a:latin typeface="Times New Roman"/>
                <a:cs typeface="Times New Roman"/>
              </a:rPr>
              <a:t>left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(L).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2500" y="2703829"/>
            <a:ext cx="5090159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12</a:t>
            </a:fld>
            <a:endParaRPr spc="-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777240"/>
            <a:ext cx="574230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Theodolite is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precision surveying instrument; consisting </a:t>
            </a:r>
            <a:r>
              <a:rPr sz="1600" i="1" dirty="0">
                <a:latin typeface="Times New Roman"/>
                <a:cs typeface="Times New Roman"/>
              </a:rPr>
              <a:t>of an  alidade </a:t>
            </a:r>
            <a:r>
              <a:rPr sz="1600" i="1" spc="-5" dirty="0">
                <a:latin typeface="Times New Roman"/>
                <a:cs typeface="Times New Roman"/>
              </a:rPr>
              <a:t>with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telescope </a:t>
            </a:r>
            <a:r>
              <a:rPr sz="1600" i="1" dirty="0">
                <a:latin typeface="Times New Roman"/>
                <a:cs typeface="Times New Roman"/>
              </a:rPr>
              <a:t>and an </a:t>
            </a:r>
            <a:r>
              <a:rPr sz="1600" i="1" spc="-5" dirty="0">
                <a:latin typeface="Times New Roman"/>
                <a:cs typeface="Times New Roman"/>
              </a:rPr>
              <a:t>accurately </a:t>
            </a:r>
            <a:r>
              <a:rPr sz="1600" i="1" dirty="0">
                <a:latin typeface="Times New Roman"/>
                <a:cs typeface="Times New Roman"/>
              </a:rPr>
              <a:t>graduated </a:t>
            </a:r>
            <a:r>
              <a:rPr sz="1600" i="1" spc="-5" dirty="0">
                <a:latin typeface="Times New Roman"/>
                <a:cs typeface="Times New Roman"/>
              </a:rPr>
              <a:t>circle; </a:t>
            </a:r>
            <a:r>
              <a:rPr sz="1600" i="1" dirty="0">
                <a:latin typeface="Times New Roman"/>
                <a:cs typeface="Times New Roman"/>
              </a:rPr>
              <a:t>and  </a:t>
            </a:r>
            <a:r>
              <a:rPr sz="1600" i="1" spc="-5" dirty="0">
                <a:latin typeface="Times New Roman"/>
                <a:cs typeface="Times New Roman"/>
              </a:rPr>
              <a:t>equipped with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necessary levels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optical-reading circles. The  </a:t>
            </a:r>
            <a:r>
              <a:rPr sz="1600" i="1" dirty="0">
                <a:latin typeface="Times New Roman"/>
                <a:cs typeface="Times New Roman"/>
              </a:rPr>
              <a:t>glass horizontal and </a:t>
            </a:r>
            <a:r>
              <a:rPr sz="1600" i="1" spc="-5" dirty="0">
                <a:latin typeface="Times New Roman"/>
                <a:cs typeface="Times New Roman"/>
              </a:rPr>
              <a:t>vertical circles, optical-reading system, </a:t>
            </a:r>
            <a:r>
              <a:rPr sz="1600" i="1" dirty="0">
                <a:latin typeface="Times New Roman"/>
                <a:cs typeface="Times New Roman"/>
              </a:rPr>
              <a:t>and all  </a:t>
            </a:r>
            <a:r>
              <a:rPr sz="1600" i="1" spc="-5" dirty="0">
                <a:latin typeface="Times New Roman"/>
                <a:cs typeface="Times New Roman"/>
              </a:rPr>
              <a:t>mechanical </a:t>
            </a:r>
            <a:r>
              <a:rPr sz="1600" i="1" dirty="0">
                <a:latin typeface="Times New Roman"/>
                <a:cs typeface="Times New Roman"/>
              </a:rPr>
              <a:t>parts are </a:t>
            </a:r>
            <a:r>
              <a:rPr sz="1600" i="1" spc="-5" dirty="0">
                <a:latin typeface="Times New Roman"/>
                <a:cs typeface="Times New Roman"/>
              </a:rPr>
              <a:t>enclosed </a:t>
            </a:r>
            <a:r>
              <a:rPr sz="1600" i="1" dirty="0">
                <a:latin typeface="Times New Roman"/>
                <a:cs typeface="Times New Roman"/>
              </a:rPr>
              <a:t>in an alidade </a:t>
            </a:r>
            <a:r>
              <a:rPr sz="1600" i="1" spc="-5" dirty="0">
                <a:latin typeface="Times New Roman"/>
                <a:cs typeface="Times New Roman"/>
              </a:rPr>
              <a:t>section </a:t>
            </a:r>
            <a:r>
              <a:rPr sz="1600" i="1" dirty="0">
                <a:latin typeface="Times New Roman"/>
                <a:cs typeface="Times New Roman"/>
              </a:rPr>
              <a:t>along </a:t>
            </a:r>
            <a:r>
              <a:rPr sz="1600" i="1" spc="-5" dirty="0">
                <a:latin typeface="Times New Roman"/>
                <a:cs typeface="Times New Roman"/>
              </a:rPr>
              <a:t>with </a:t>
            </a:r>
            <a:r>
              <a:rPr sz="1600" i="1" dirty="0">
                <a:latin typeface="Times New Roman"/>
                <a:cs typeface="Times New Roman"/>
              </a:rPr>
              <a:t>3  </a:t>
            </a:r>
            <a:r>
              <a:rPr sz="1600" i="1" spc="-5" dirty="0">
                <a:latin typeface="Times New Roman"/>
                <a:cs typeface="Times New Roman"/>
              </a:rPr>
              <a:t>leveling screws contained </a:t>
            </a:r>
            <a:r>
              <a:rPr sz="1600" i="1" dirty="0">
                <a:latin typeface="Times New Roman"/>
                <a:cs typeface="Times New Roman"/>
              </a:rPr>
              <a:t>in a </a:t>
            </a:r>
            <a:r>
              <a:rPr sz="1600" i="1" spc="-5" dirty="0">
                <a:latin typeface="Times New Roman"/>
                <a:cs typeface="Times New Roman"/>
              </a:rPr>
              <a:t>detachable </a:t>
            </a:r>
            <a:r>
              <a:rPr sz="1600" i="1" dirty="0">
                <a:latin typeface="Times New Roman"/>
                <a:cs typeface="Times New Roman"/>
              </a:rPr>
              <a:t>base or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tribrach.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3967479"/>
            <a:ext cx="5600065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Transit is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surveying instrument </a:t>
            </a:r>
            <a:r>
              <a:rPr sz="1600" i="1" dirty="0">
                <a:latin typeface="Times New Roman"/>
                <a:cs typeface="Times New Roman"/>
              </a:rPr>
              <a:t>having a horizontal </a:t>
            </a:r>
            <a:r>
              <a:rPr sz="1600" i="1" spc="-5" dirty="0">
                <a:latin typeface="Times New Roman"/>
                <a:cs typeface="Times New Roman"/>
              </a:rPr>
              <a:t>circle  divided </a:t>
            </a:r>
            <a:r>
              <a:rPr sz="1600" i="1" dirty="0">
                <a:latin typeface="Times New Roman"/>
                <a:cs typeface="Times New Roman"/>
              </a:rPr>
              <a:t>into </a:t>
            </a:r>
            <a:r>
              <a:rPr sz="1600" i="1" spc="-5" dirty="0">
                <a:latin typeface="Times New Roman"/>
                <a:cs typeface="Times New Roman"/>
              </a:rPr>
              <a:t>degrees, minutes,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seconds. It </a:t>
            </a:r>
            <a:r>
              <a:rPr sz="1600" i="1" dirty="0">
                <a:latin typeface="Times New Roman"/>
                <a:cs typeface="Times New Roman"/>
              </a:rPr>
              <a:t>has a </a:t>
            </a:r>
            <a:r>
              <a:rPr sz="1600" i="1" spc="-5" dirty="0">
                <a:latin typeface="Times New Roman"/>
                <a:cs typeface="Times New Roman"/>
              </a:rPr>
              <a:t>vertical circle  </a:t>
            </a:r>
            <a:r>
              <a:rPr sz="1600" i="1" dirty="0">
                <a:latin typeface="Times New Roman"/>
                <a:cs typeface="Times New Roman"/>
              </a:rPr>
              <a:t>or </a:t>
            </a:r>
            <a:r>
              <a:rPr sz="1600" i="1" spc="-5" dirty="0">
                <a:latin typeface="Times New Roman"/>
                <a:cs typeface="Times New Roman"/>
              </a:rPr>
              <a:t>arc. Transits are used </a:t>
            </a:r>
            <a:r>
              <a:rPr sz="1600" i="1" dirty="0">
                <a:latin typeface="Times New Roman"/>
                <a:cs typeface="Times New Roman"/>
              </a:rPr>
              <a:t>to </a:t>
            </a:r>
            <a:r>
              <a:rPr sz="1600" i="1" spc="-5" dirty="0">
                <a:latin typeface="Times New Roman"/>
                <a:cs typeface="Times New Roman"/>
              </a:rPr>
              <a:t>measure </a:t>
            </a:r>
            <a:r>
              <a:rPr sz="1600" i="1" dirty="0">
                <a:latin typeface="Times New Roman"/>
                <a:cs typeface="Times New Roman"/>
              </a:rPr>
              <a:t>horizontal and </a:t>
            </a:r>
            <a:r>
              <a:rPr sz="1600" i="1" spc="-5" dirty="0">
                <a:latin typeface="Times New Roman"/>
                <a:cs typeface="Times New Roman"/>
              </a:rPr>
              <a:t>vertical angles.  The </a:t>
            </a:r>
            <a:r>
              <a:rPr sz="1600" i="1" dirty="0">
                <a:latin typeface="Times New Roman"/>
                <a:cs typeface="Times New Roman"/>
              </a:rPr>
              <a:t>graduated </a:t>
            </a:r>
            <a:r>
              <a:rPr sz="1600" i="1" spc="-5" dirty="0">
                <a:latin typeface="Times New Roman"/>
                <a:cs typeface="Times New Roman"/>
              </a:rPr>
              <a:t>circles (plates) </a:t>
            </a:r>
            <a:r>
              <a:rPr sz="1600" i="1" dirty="0">
                <a:latin typeface="Times New Roman"/>
                <a:cs typeface="Times New Roman"/>
              </a:rPr>
              <a:t>are on the outside of </a:t>
            </a:r>
            <a:r>
              <a:rPr sz="1600" i="1" spc="-5" dirty="0">
                <a:latin typeface="Times New Roman"/>
                <a:cs typeface="Times New Roman"/>
              </a:rPr>
              <a:t>the instrument 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angles </a:t>
            </a:r>
            <a:r>
              <a:rPr sz="1600" i="1" dirty="0">
                <a:latin typeface="Times New Roman"/>
                <a:cs typeface="Times New Roman"/>
              </a:rPr>
              <a:t>have to be </a:t>
            </a:r>
            <a:r>
              <a:rPr sz="1600" i="1" spc="-5" dirty="0">
                <a:latin typeface="Times New Roman"/>
                <a:cs typeface="Times New Roman"/>
              </a:rPr>
              <a:t>read </a:t>
            </a:r>
            <a:r>
              <a:rPr sz="1600" i="1" dirty="0">
                <a:latin typeface="Times New Roman"/>
                <a:cs typeface="Times New Roman"/>
              </a:rPr>
              <a:t>by using a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vernier</a:t>
            </a:r>
            <a:r>
              <a:rPr sz="1800" spc="-30" dirty="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7490" y="742950"/>
            <a:ext cx="2027801" cy="2830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1619" y="3633470"/>
            <a:ext cx="2035810" cy="283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13</a:t>
            </a:fld>
            <a:endParaRPr spc="-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367029"/>
            <a:ext cx="223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Bearings </a:t>
            </a:r>
            <a:r>
              <a:rPr sz="1800" spc="-10" dirty="0">
                <a:solidFill>
                  <a:srgbClr val="000000"/>
                </a:solidFill>
              </a:rPr>
              <a:t>and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Azimuths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44830" y="869950"/>
            <a:ext cx="8115934" cy="151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Relative directions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lines connecting survey </a:t>
            </a:r>
            <a:r>
              <a:rPr sz="1600" i="1" dirty="0">
                <a:latin typeface="Times New Roman"/>
                <a:cs typeface="Times New Roman"/>
              </a:rPr>
              <a:t>points </a:t>
            </a:r>
            <a:r>
              <a:rPr sz="1600" i="1" spc="-5" dirty="0">
                <a:latin typeface="Times New Roman"/>
                <a:cs typeface="Times New Roman"/>
              </a:rPr>
              <a:t>may </a:t>
            </a:r>
            <a:r>
              <a:rPr sz="1600" i="1" dirty="0">
                <a:latin typeface="Times New Roman"/>
                <a:cs typeface="Times New Roman"/>
              </a:rPr>
              <a:t>be obtained </a:t>
            </a:r>
            <a:r>
              <a:rPr sz="1600" i="1" spc="-5" dirty="0">
                <a:latin typeface="Times New Roman"/>
                <a:cs typeface="Times New Roman"/>
              </a:rPr>
              <a:t>in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variety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ways. The  figure below </a:t>
            </a:r>
            <a:r>
              <a:rPr sz="1600" i="1" dirty="0">
                <a:latin typeface="Times New Roman"/>
                <a:cs typeface="Times New Roman"/>
              </a:rPr>
              <a:t>on the </a:t>
            </a:r>
            <a:r>
              <a:rPr sz="1600" i="1" spc="-5" dirty="0">
                <a:latin typeface="Times New Roman"/>
                <a:cs typeface="Times New Roman"/>
              </a:rPr>
              <a:t>left </a:t>
            </a:r>
            <a:r>
              <a:rPr sz="1600" i="1" dirty="0">
                <a:latin typeface="Times New Roman"/>
                <a:cs typeface="Times New Roman"/>
              </a:rPr>
              <a:t>shows </a:t>
            </a:r>
            <a:r>
              <a:rPr sz="1600" i="1" spc="-5" dirty="0">
                <a:latin typeface="Times New Roman"/>
                <a:cs typeface="Times New Roman"/>
              </a:rPr>
              <a:t>lines intersecting </a:t>
            </a:r>
            <a:r>
              <a:rPr sz="1600" i="1" dirty="0">
                <a:latin typeface="Times New Roman"/>
                <a:cs typeface="Times New Roman"/>
              </a:rPr>
              <a:t>at a point. </a:t>
            </a:r>
            <a:r>
              <a:rPr sz="1600" i="1" spc="-5" dirty="0">
                <a:latin typeface="Times New Roman"/>
                <a:cs typeface="Times New Roman"/>
              </a:rPr>
              <a:t>The direction </a:t>
            </a:r>
            <a:r>
              <a:rPr sz="1600" i="1" dirty="0">
                <a:latin typeface="Times New Roman"/>
                <a:cs typeface="Times New Roman"/>
              </a:rPr>
              <a:t>of any line </a:t>
            </a:r>
            <a:r>
              <a:rPr sz="1600" i="1" spc="-5" dirty="0">
                <a:latin typeface="Times New Roman"/>
                <a:cs typeface="Times New Roman"/>
              </a:rPr>
              <a:t>with respect </a:t>
            </a:r>
            <a:r>
              <a:rPr sz="1600" i="1" dirty="0">
                <a:latin typeface="Times New Roman"/>
                <a:cs typeface="Times New Roman"/>
              </a:rPr>
              <a:t>to  an </a:t>
            </a:r>
            <a:r>
              <a:rPr sz="1600" i="1" spc="-5" dirty="0">
                <a:latin typeface="Times New Roman"/>
                <a:cs typeface="Times New Roman"/>
              </a:rPr>
              <a:t>adjacent </a:t>
            </a:r>
            <a:r>
              <a:rPr sz="1600" i="1" dirty="0">
                <a:latin typeface="Times New Roman"/>
                <a:cs typeface="Times New Roman"/>
              </a:rPr>
              <a:t>line </a:t>
            </a:r>
            <a:r>
              <a:rPr sz="1600" i="1" spc="-5" dirty="0">
                <a:latin typeface="Times New Roman"/>
                <a:cs typeface="Times New Roman"/>
              </a:rPr>
              <a:t>is given </a:t>
            </a:r>
            <a:r>
              <a:rPr sz="1600" i="1" dirty="0">
                <a:latin typeface="Times New Roman"/>
                <a:cs typeface="Times New Roman"/>
              </a:rPr>
              <a:t>by </a:t>
            </a:r>
            <a:r>
              <a:rPr sz="1600" i="1" spc="-5" dirty="0">
                <a:latin typeface="Times New Roman"/>
                <a:cs typeface="Times New Roman"/>
              </a:rPr>
              <a:t>the </a:t>
            </a:r>
            <a:r>
              <a:rPr sz="1600" i="1" dirty="0">
                <a:latin typeface="Times New Roman"/>
                <a:cs typeface="Times New Roman"/>
              </a:rPr>
              <a:t>horizontal angle </a:t>
            </a:r>
            <a:r>
              <a:rPr sz="1600" i="1" spc="-5" dirty="0">
                <a:latin typeface="Times New Roman"/>
                <a:cs typeface="Times New Roman"/>
              </a:rPr>
              <a:t>between the </a:t>
            </a:r>
            <a:r>
              <a:rPr sz="1600" i="1" dirty="0">
                <a:latin typeface="Times New Roman"/>
                <a:cs typeface="Times New Roman"/>
              </a:rPr>
              <a:t>2 </a:t>
            </a:r>
            <a:r>
              <a:rPr sz="1600" i="1" spc="-5" dirty="0">
                <a:latin typeface="Times New Roman"/>
                <a:cs typeface="Times New Roman"/>
              </a:rPr>
              <a:t>lines </a:t>
            </a:r>
            <a:r>
              <a:rPr sz="1600" i="1" dirty="0">
                <a:latin typeface="Times New Roman"/>
                <a:cs typeface="Times New Roman"/>
              </a:rPr>
              <a:t>and the </a:t>
            </a:r>
            <a:r>
              <a:rPr sz="1600" i="1" spc="-5" dirty="0">
                <a:latin typeface="Times New Roman"/>
                <a:cs typeface="Times New Roman"/>
              </a:rPr>
              <a:t>direction </a:t>
            </a:r>
            <a:r>
              <a:rPr sz="1600" i="1" dirty="0">
                <a:latin typeface="Times New Roman"/>
                <a:cs typeface="Times New Roman"/>
              </a:rPr>
              <a:t>of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rotation.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figure </a:t>
            </a:r>
            <a:r>
              <a:rPr sz="1600" i="1" dirty="0">
                <a:latin typeface="Times New Roman"/>
                <a:cs typeface="Times New Roman"/>
              </a:rPr>
              <a:t>on the </a:t>
            </a:r>
            <a:r>
              <a:rPr sz="1600" i="1" spc="-5" dirty="0">
                <a:latin typeface="Times New Roman"/>
                <a:cs typeface="Times New Roman"/>
              </a:rPr>
              <a:t>right </a:t>
            </a:r>
            <a:r>
              <a:rPr sz="1600" i="1" dirty="0">
                <a:latin typeface="Times New Roman"/>
                <a:cs typeface="Times New Roman"/>
              </a:rPr>
              <a:t>shows the </a:t>
            </a:r>
            <a:r>
              <a:rPr sz="1600" i="1" spc="-5" dirty="0">
                <a:latin typeface="Times New Roman"/>
                <a:cs typeface="Times New Roman"/>
              </a:rPr>
              <a:t>same system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lines </a:t>
            </a:r>
            <a:r>
              <a:rPr sz="1600" i="1" dirty="0">
                <a:latin typeface="Times New Roman"/>
                <a:cs typeface="Times New Roman"/>
              </a:rPr>
              <a:t>but </a:t>
            </a:r>
            <a:r>
              <a:rPr sz="1600" i="1" spc="-5" dirty="0">
                <a:latin typeface="Times New Roman"/>
                <a:cs typeface="Times New Roman"/>
              </a:rPr>
              <a:t>with </a:t>
            </a:r>
            <a:r>
              <a:rPr sz="1600" i="1" dirty="0">
                <a:latin typeface="Times New Roman"/>
                <a:cs typeface="Times New Roman"/>
              </a:rPr>
              <a:t>all </a:t>
            </a:r>
            <a:r>
              <a:rPr sz="1600" i="1" spc="-5" dirty="0">
                <a:latin typeface="Times New Roman"/>
                <a:cs typeface="Times New Roman"/>
              </a:rPr>
              <a:t>the angles measured from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line  </a:t>
            </a:r>
            <a:r>
              <a:rPr sz="1600" i="1" dirty="0">
                <a:latin typeface="Times New Roman"/>
                <a:cs typeface="Times New Roman"/>
              </a:rPr>
              <a:t>of</a:t>
            </a:r>
            <a:r>
              <a:rPr sz="1600" i="1" spc="1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reference</a:t>
            </a:r>
            <a:r>
              <a:rPr sz="1600" i="1" spc="1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(O-M).</a:t>
            </a:r>
            <a:r>
              <a:rPr sz="1600" i="1" spc="1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1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direction</a:t>
            </a:r>
            <a:r>
              <a:rPr sz="1600" i="1" spc="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of</a:t>
            </a:r>
            <a:r>
              <a:rPr sz="1600" i="1" spc="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any</a:t>
            </a:r>
            <a:r>
              <a:rPr sz="1600" i="1" spc="1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line</a:t>
            </a:r>
            <a:r>
              <a:rPr sz="1600" i="1" spc="1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with</a:t>
            </a:r>
            <a:r>
              <a:rPr sz="1600" i="1" spc="1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respect</a:t>
            </a:r>
            <a:r>
              <a:rPr sz="1600" i="1" spc="1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to</a:t>
            </a:r>
            <a:r>
              <a:rPr sz="1600" i="1" spc="1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1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line</a:t>
            </a:r>
            <a:r>
              <a:rPr sz="1600" i="1" spc="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of</a:t>
            </a:r>
            <a:r>
              <a:rPr sz="1600" i="1" spc="1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reference</a:t>
            </a:r>
            <a:r>
              <a:rPr sz="1600" i="1" spc="1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is</a:t>
            </a:r>
            <a:r>
              <a:rPr sz="1600" i="1" spc="1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given</a:t>
            </a:r>
            <a:r>
              <a:rPr sz="1600" i="1" spc="1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by</a:t>
            </a:r>
            <a:r>
              <a:rPr sz="1600" i="1" spc="1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90"/>
              </a:spcBef>
            </a:pPr>
            <a:r>
              <a:rPr sz="1600" i="1" dirty="0">
                <a:latin typeface="Times New Roman"/>
                <a:cs typeface="Times New Roman"/>
              </a:rPr>
              <a:t>angle </a:t>
            </a:r>
            <a:r>
              <a:rPr sz="1600" i="1" spc="-5" dirty="0">
                <a:latin typeface="Times New Roman"/>
                <a:cs typeface="Times New Roman"/>
              </a:rPr>
              <a:t>between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lines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its direction </a:t>
            </a:r>
            <a:r>
              <a:rPr sz="1600" i="1" dirty="0">
                <a:latin typeface="Times New Roman"/>
                <a:cs typeface="Times New Roman"/>
              </a:rPr>
              <a:t>of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rotation.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2997200"/>
            <a:ext cx="5078730" cy="322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14</a:t>
            </a:fld>
            <a:endParaRPr spc="-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294640"/>
            <a:ext cx="308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The </a:t>
            </a:r>
            <a:r>
              <a:rPr sz="1800" dirty="0">
                <a:solidFill>
                  <a:srgbClr val="000000"/>
                </a:solidFill>
              </a:rPr>
              <a:t>line of </a:t>
            </a:r>
            <a:r>
              <a:rPr sz="1800" spc="-5" dirty="0">
                <a:solidFill>
                  <a:srgbClr val="000000"/>
                </a:solidFill>
              </a:rPr>
              <a:t>reference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(Meridian)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6008714" y="1799931"/>
            <a:ext cx="2996511" cy="1848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459" y="698500"/>
            <a:ext cx="7668895" cy="557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Times New Roman"/>
                <a:cs typeface="Times New Roman"/>
              </a:rPr>
              <a:t>There are several types </a:t>
            </a:r>
            <a:r>
              <a:rPr sz="1600" b="1" i="1" dirty="0">
                <a:latin typeface="Times New Roman"/>
                <a:cs typeface="Times New Roman"/>
              </a:rPr>
              <a:t>of </a:t>
            </a:r>
            <a:r>
              <a:rPr sz="1600" b="1" i="1" spc="-5" dirty="0">
                <a:latin typeface="Times New Roman"/>
                <a:cs typeface="Times New Roman"/>
              </a:rPr>
              <a:t>meridians: Astronomical </a:t>
            </a:r>
            <a:r>
              <a:rPr sz="1600" b="1" i="1" dirty="0">
                <a:latin typeface="Times New Roman"/>
                <a:cs typeface="Times New Roman"/>
              </a:rPr>
              <a:t>or </a:t>
            </a:r>
            <a:r>
              <a:rPr sz="1600" b="1" i="1" spc="-5" dirty="0">
                <a:latin typeface="Times New Roman"/>
                <a:cs typeface="Times New Roman"/>
              </a:rPr>
              <a:t>True, Magnetic, Grid, and</a:t>
            </a:r>
            <a:r>
              <a:rPr sz="1600" b="1" i="1" spc="4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Assumed</a:t>
            </a:r>
            <a:r>
              <a:rPr sz="1800" b="1" i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545"/>
              </a:spcBef>
            </a:pPr>
            <a:r>
              <a:rPr sz="1800" b="1" i="1" spc="-5" dirty="0">
                <a:latin typeface="Times New Roman"/>
                <a:cs typeface="Times New Roman"/>
              </a:rPr>
              <a:t>Astronomical or True</a:t>
            </a:r>
            <a:r>
              <a:rPr sz="1800" b="1" i="1" spc="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Meridians</a:t>
            </a:r>
            <a:endParaRPr sz="1800">
              <a:latin typeface="Times New Roman"/>
              <a:cs typeface="Times New Roman"/>
            </a:endParaRPr>
          </a:p>
          <a:p>
            <a:pPr marL="12700" marR="2148205" algn="just">
              <a:lnSpc>
                <a:spcPct val="99900"/>
              </a:lnSpc>
              <a:spcBef>
                <a:spcPts val="750"/>
              </a:spcBef>
            </a:pPr>
            <a:r>
              <a:rPr sz="1400" i="1" dirty="0">
                <a:latin typeface="Times New Roman"/>
                <a:cs typeface="Times New Roman"/>
              </a:rPr>
              <a:t>A plane passing through a point on the surface of the earth and containing 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earth’s axis of </a:t>
            </a:r>
            <a:r>
              <a:rPr sz="1400" i="1" spc="5" dirty="0">
                <a:latin typeface="Times New Roman"/>
                <a:cs typeface="Times New Roman"/>
              </a:rPr>
              <a:t>rotation </a:t>
            </a:r>
            <a:r>
              <a:rPr sz="1400" i="1" dirty="0">
                <a:latin typeface="Times New Roman"/>
                <a:cs typeface="Times New Roman"/>
              </a:rPr>
              <a:t>defines the astronomical or true meridian at that  </a:t>
            </a:r>
            <a:r>
              <a:rPr sz="1400" i="1" spc="5" dirty="0">
                <a:latin typeface="Times New Roman"/>
                <a:cs typeface="Times New Roman"/>
              </a:rPr>
              <a:t>point. </a:t>
            </a:r>
            <a:r>
              <a:rPr sz="1400" i="1" dirty="0">
                <a:latin typeface="Times New Roman"/>
                <a:cs typeface="Times New Roman"/>
              </a:rPr>
              <a:t>Astronomical meridians are determined by observing the position of 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sun or a star. </a:t>
            </a:r>
            <a:r>
              <a:rPr sz="1400" i="1" spc="-5" dirty="0">
                <a:latin typeface="Times New Roman"/>
                <a:cs typeface="Times New Roman"/>
              </a:rPr>
              <a:t>For </a:t>
            </a:r>
            <a:r>
              <a:rPr sz="1400" i="1" dirty="0">
                <a:latin typeface="Times New Roman"/>
                <a:cs typeface="Times New Roman"/>
              </a:rPr>
              <a:t>a given point on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earth, its direction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always the  same and therefore directions referred </a:t>
            </a:r>
            <a:r>
              <a:rPr sz="1400" i="1" spc="5" dirty="0">
                <a:latin typeface="Times New Roman"/>
                <a:cs typeface="Times New Roman"/>
              </a:rPr>
              <a:t>to the </a:t>
            </a:r>
            <a:r>
              <a:rPr sz="1400" i="1" dirty="0">
                <a:latin typeface="Times New Roman"/>
                <a:cs typeface="Times New Roman"/>
              </a:rPr>
              <a:t>astronomical or true meridian  remain unchanged. This </a:t>
            </a:r>
            <a:r>
              <a:rPr sz="1400" i="1" spc="-5" dirty="0">
                <a:latin typeface="Times New Roman"/>
                <a:cs typeface="Times New Roman"/>
              </a:rPr>
              <a:t>makes </a:t>
            </a:r>
            <a:r>
              <a:rPr sz="1400" i="1" dirty="0">
                <a:latin typeface="Times New Roman"/>
                <a:cs typeface="Times New Roman"/>
              </a:rPr>
              <a:t>it a good line of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reference.</a:t>
            </a:r>
            <a:endParaRPr sz="1400">
              <a:latin typeface="Times New Roman"/>
              <a:cs typeface="Times New Roman"/>
            </a:endParaRPr>
          </a:p>
          <a:p>
            <a:pPr marL="12700" marR="2148205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Astronomical or true meridians on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surface of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earth are lines of  geographic longitude and they converge toward </a:t>
            </a:r>
            <a:r>
              <a:rPr sz="1400" i="1" spc="-5" dirty="0">
                <a:latin typeface="Times New Roman"/>
                <a:cs typeface="Times New Roman"/>
              </a:rPr>
              <a:t>each </a:t>
            </a:r>
            <a:r>
              <a:rPr sz="1400" i="1" dirty="0">
                <a:latin typeface="Times New Roman"/>
                <a:cs typeface="Times New Roman"/>
              </a:rPr>
              <a:t>other at the poles. </a:t>
            </a:r>
            <a:r>
              <a:rPr sz="1400" i="1" spc="-5" dirty="0">
                <a:latin typeface="Times New Roman"/>
                <a:cs typeface="Times New Roman"/>
              </a:rPr>
              <a:t>The  </a:t>
            </a:r>
            <a:r>
              <a:rPr sz="1400" i="1" dirty="0">
                <a:latin typeface="Times New Roman"/>
                <a:cs typeface="Times New Roman"/>
              </a:rPr>
              <a:t>amount of convergence between meridians depends on the distance from the  equator and the </a:t>
            </a:r>
            <a:r>
              <a:rPr sz="1400" i="1" spc="5" dirty="0">
                <a:latin typeface="Times New Roman"/>
                <a:cs typeface="Times New Roman"/>
              </a:rPr>
              <a:t>longitude </a:t>
            </a:r>
            <a:r>
              <a:rPr sz="1400" i="1" dirty="0">
                <a:latin typeface="Times New Roman"/>
                <a:cs typeface="Times New Roman"/>
              </a:rPr>
              <a:t>between </a:t>
            </a:r>
            <a:r>
              <a:rPr sz="1400" i="1" spc="5" dirty="0">
                <a:latin typeface="Times New Roman"/>
                <a:cs typeface="Times New Roman"/>
              </a:rPr>
              <a:t>the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meridians.</a:t>
            </a:r>
            <a:endParaRPr sz="140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9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Magnetic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Meridian</a:t>
            </a:r>
            <a:endParaRPr sz="1800">
              <a:latin typeface="Times New Roman"/>
              <a:cs typeface="Times New Roman"/>
            </a:endParaRPr>
          </a:p>
          <a:p>
            <a:pPr marL="35560" marR="2218690" algn="just">
              <a:lnSpc>
                <a:spcPct val="99800"/>
              </a:lnSpc>
              <a:spcBef>
                <a:spcPts val="1625"/>
              </a:spcBef>
            </a:pPr>
            <a:r>
              <a:rPr sz="1400" i="1" dirty="0">
                <a:latin typeface="Times New Roman"/>
                <a:cs typeface="Times New Roman"/>
              </a:rPr>
              <a:t>A magnetic meridian lies parallel with the magnetic lines of force of the  earth. The earth acts very </a:t>
            </a:r>
            <a:r>
              <a:rPr sz="1400" i="1" spc="-5" dirty="0">
                <a:latin typeface="Times New Roman"/>
                <a:cs typeface="Times New Roman"/>
              </a:rPr>
              <a:t>much </a:t>
            </a:r>
            <a:r>
              <a:rPr sz="1400" i="1" dirty="0">
                <a:latin typeface="Times New Roman"/>
                <a:cs typeface="Times New Roman"/>
              </a:rPr>
              <a:t>like a bar </a:t>
            </a:r>
            <a:r>
              <a:rPr sz="1400" i="1" spc="-5" dirty="0">
                <a:latin typeface="Times New Roman"/>
                <a:cs typeface="Times New Roman"/>
              </a:rPr>
              <a:t>magnet </a:t>
            </a:r>
            <a:r>
              <a:rPr sz="1400" i="1" dirty="0">
                <a:latin typeface="Times New Roman"/>
                <a:cs typeface="Times New Roman"/>
              </a:rPr>
              <a:t>with a north magnetic  pole located considerably south of the north </a:t>
            </a:r>
            <a:r>
              <a:rPr sz="1400" i="1" spc="5" dirty="0">
                <a:latin typeface="Times New Roman"/>
                <a:cs typeface="Times New Roman"/>
              </a:rPr>
              <a:t>pole </a:t>
            </a:r>
            <a:r>
              <a:rPr sz="1400" i="1" dirty="0">
                <a:latin typeface="Times New Roman"/>
                <a:cs typeface="Times New Roman"/>
              </a:rPr>
              <a:t>defined by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earth’s  rotational axis. </a:t>
            </a:r>
            <a:r>
              <a:rPr sz="1400" i="1" spc="-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magnetic </a:t>
            </a:r>
            <a:r>
              <a:rPr sz="1400" i="1" spc="5" dirty="0">
                <a:latin typeface="Times New Roman"/>
                <a:cs typeface="Times New Roman"/>
              </a:rPr>
              <a:t>pole is </a:t>
            </a:r>
            <a:r>
              <a:rPr sz="1400" i="1" dirty="0">
                <a:latin typeface="Times New Roman"/>
                <a:cs typeface="Times New Roman"/>
              </a:rPr>
              <a:t>not fixed in position, but rather  changes its position continually. The direction of a magnetized needle  defines the magnetic meridian at </a:t>
            </a:r>
            <a:r>
              <a:rPr sz="1400" i="1" spc="5" dirty="0">
                <a:latin typeface="Times New Roman"/>
                <a:cs typeface="Times New Roman"/>
              </a:rPr>
              <a:t>that </a:t>
            </a:r>
            <a:r>
              <a:rPr sz="1400" i="1" dirty="0">
                <a:latin typeface="Times New Roman"/>
                <a:cs typeface="Times New Roman"/>
              </a:rPr>
              <a:t>point at that time. Because </a:t>
            </a:r>
            <a:r>
              <a:rPr sz="1400" i="1" spc="5" dirty="0">
                <a:latin typeface="Times New Roman"/>
                <a:cs typeface="Times New Roman"/>
              </a:rPr>
              <a:t>the  </a:t>
            </a:r>
            <a:r>
              <a:rPr sz="1400" i="1" dirty="0">
                <a:latin typeface="Times New Roman"/>
                <a:cs typeface="Times New Roman"/>
              </a:rPr>
              <a:t>magnetic meridian changes as magnetic north changes, magnetic  meridians do not </a:t>
            </a:r>
            <a:r>
              <a:rPr sz="1400" i="1" spc="-5" dirty="0">
                <a:latin typeface="Times New Roman"/>
                <a:cs typeface="Times New Roman"/>
              </a:rPr>
              <a:t>make </a:t>
            </a:r>
            <a:r>
              <a:rPr sz="1400" i="1" dirty="0">
                <a:latin typeface="Times New Roman"/>
                <a:cs typeface="Times New Roman"/>
              </a:rPr>
              <a:t>good </a:t>
            </a:r>
            <a:r>
              <a:rPr sz="1400" i="1" spc="5" dirty="0">
                <a:latin typeface="Times New Roman"/>
                <a:cs typeface="Times New Roman"/>
              </a:rPr>
              <a:t>lines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reference.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4919" y="4496279"/>
            <a:ext cx="3016853" cy="1752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15</a:t>
            </a:fld>
            <a:endParaRPr spc="-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3630" y="6428740"/>
            <a:ext cx="25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1</a:t>
            </a:r>
            <a:r>
              <a:rPr sz="1800" spc="-35" dirty="0"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22250"/>
            <a:ext cx="147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Grid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Meridians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5670663" y="581778"/>
            <a:ext cx="3162071" cy="2229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659" y="595629"/>
            <a:ext cx="8289925" cy="617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56890" algn="just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In plane surveys </a:t>
            </a:r>
            <a:r>
              <a:rPr sz="1400" i="1" spc="5" dirty="0">
                <a:latin typeface="Times New Roman"/>
                <a:cs typeface="Times New Roman"/>
              </a:rPr>
              <a:t>it </a:t>
            </a:r>
            <a:r>
              <a:rPr sz="1400" i="1" dirty="0">
                <a:latin typeface="Times New Roman"/>
                <a:cs typeface="Times New Roman"/>
              </a:rPr>
              <a:t>is convenient to perform the work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a rectangular  XY coordinate system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which one central meridian coincides with a  true meridian. </a:t>
            </a:r>
            <a:r>
              <a:rPr sz="1400" i="1" spc="-5" dirty="0">
                <a:latin typeface="Times New Roman"/>
                <a:cs typeface="Times New Roman"/>
              </a:rPr>
              <a:t>All </a:t>
            </a:r>
            <a:r>
              <a:rPr sz="1400" i="1" dirty="0">
                <a:latin typeface="Times New Roman"/>
                <a:cs typeface="Times New Roman"/>
              </a:rPr>
              <a:t>remaining meridians are parallel to this central true  meridian. This eliminates the </a:t>
            </a:r>
            <a:r>
              <a:rPr sz="1400" i="1" spc="-5" dirty="0">
                <a:latin typeface="Times New Roman"/>
                <a:cs typeface="Times New Roman"/>
              </a:rPr>
              <a:t>need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calculate the convergence of  meridians when determining positions of points in the system. The  methods of plane surveying, assume </a:t>
            </a:r>
            <a:r>
              <a:rPr sz="1400" i="1" spc="5" dirty="0">
                <a:latin typeface="Times New Roman"/>
                <a:cs typeface="Times New Roman"/>
              </a:rPr>
              <a:t>that all </a:t>
            </a:r>
            <a:r>
              <a:rPr sz="1400" i="1" dirty="0">
                <a:latin typeface="Times New Roman"/>
                <a:cs typeface="Times New Roman"/>
              </a:rPr>
              <a:t>measurements are projected 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a horizontal plane and that </a:t>
            </a:r>
            <a:r>
              <a:rPr sz="1400" i="1" spc="5" dirty="0">
                <a:latin typeface="Times New Roman"/>
                <a:cs typeface="Times New Roman"/>
              </a:rPr>
              <a:t>all </a:t>
            </a:r>
            <a:r>
              <a:rPr sz="1400" i="1" dirty="0">
                <a:latin typeface="Times New Roman"/>
                <a:cs typeface="Times New Roman"/>
              </a:rPr>
              <a:t>meridians are parallel straight lines.  These are known as grid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meridians.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z="1400" i="1" dirty="0">
                <a:latin typeface="Times New Roman"/>
                <a:cs typeface="Times New Roman"/>
              </a:rPr>
              <a:t>The Oregon Coordinate System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a grid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system.</a:t>
            </a:r>
            <a:endParaRPr sz="14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  <a:spcBef>
                <a:spcPts val="880"/>
              </a:spcBef>
            </a:pPr>
            <a:r>
              <a:rPr sz="1600" b="1" i="1" spc="-5" dirty="0">
                <a:latin typeface="Times New Roman"/>
                <a:cs typeface="Times New Roman"/>
              </a:rPr>
              <a:t>Assumed Meridians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90"/>
              </a:spcBef>
            </a:pPr>
            <a:r>
              <a:rPr sz="1400" i="1" spc="-5" dirty="0">
                <a:latin typeface="Times New Roman"/>
                <a:cs typeface="Times New Roman"/>
              </a:rPr>
              <a:t>On </a:t>
            </a:r>
            <a:r>
              <a:rPr sz="1400" i="1" dirty="0">
                <a:latin typeface="Times New Roman"/>
                <a:cs typeface="Times New Roman"/>
              </a:rPr>
              <a:t>certain types of localized surveying, it may not be necessary to establish a true, magnetic, or grid direction.  </a:t>
            </a:r>
            <a:r>
              <a:rPr sz="1400" i="1" spc="-5" dirty="0">
                <a:latin typeface="Times New Roman"/>
                <a:cs typeface="Times New Roman"/>
              </a:rPr>
              <a:t>However </a:t>
            </a:r>
            <a:r>
              <a:rPr sz="1400" i="1" dirty="0">
                <a:latin typeface="Times New Roman"/>
                <a:cs typeface="Times New Roman"/>
              </a:rPr>
              <a:t>it is usually desirable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have some basis for establishing relative directions within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current survey.  This may be done by establishing an assumed meridian.</a:t>
            </a:r>
            <a:endParaRPr sz="1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9700"/>
              </a:lnSpc>
              <a:spcBef>
                <a:spcPts val="5"/>
              </a:spcBef>
            </a:pPr>
            <a:r>
              <a:rPr sz="1400" i="1" dirty="0">
                <a:latin typeface="Times New Roman"/>
                <a:cs typeface="Times New Roman"/>
              </a:rPr>
              <a:t>An assumed meridian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an arbitrary direction assigned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some line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the survey from which </a:t>
            </a:r>
            <a:r>
              <a:rPr sz="1400" i="1" spc="5" dirty="0">
                <a:latin typeface="Times New Roman"/>
                <a:cs typeface="Times New Roman"/>
              </a:rPr>
              <a:t>all </a:t>
            </a:r>
            <a:r>
              <a:rPr sz="1400" i="1" dirty="0">
                <a:latin typeface="Times New Roman"/>
                <a:cs typeface="Times New Roman"/>
              </a:rPr>
              <a:t>other lines are  referenced. This could be a </a:t>
            </a:r>
            <a:r>
              <a:rPr sz="1400" i="1" spc="5" dirty="0">
                <a:latin typeface="Times New Roman"/>
                <a:cs typeface="Times New Roman"/>
              </a:rPr>
              <a:t>line </a:t>
            </a:r>
            <a:r>
              <a:rPr sz="1400" i="1" dirty="0">
                <a:latin typeface="Times New Roman"/>
                <a:cs typeface="Times New Roman"/>
              </a:rPr>
              <a:t>between two property monuments, the centerline of a tangent piece of roadway, or  even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line between two points set </a:t>
            </a:r>
            <a:r>
              <a:rPr sz="1400" i="1" spc="5" dirty="0">
                <a:latin typeface="Times New Roman"/>
                <a:cs typeface="Times New Roman"/>
              </a:rPr>
              <a:t>for </a:t>
            </a:r>
            <a:r>
              <a:rPr sz="1400" i="1" dirty="0">
                <a:latin typeface="Times New Roman"/>
                <a:cs typeface="Times New Roman"/>
              </a:rPr>
              <a:t>that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purpose.</a:t>
            </a:r>
            <a:endParaRPr sz="14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The important point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spc="-5" dirty="0">
                <a:latin typeface="Times New Roman"/>
                <a:cs typeface="Times New Roman"/>
              </a:rPr>
              <a:t>remember </a:t>
            </a:r>
            <a:r>
              <a:rPr sz="1400" i="1" dirty="0">
                <a:latin typeface="Times New Roman"/>
                <a:cs typeface="Times New Roman"/>
              </a:rPr>
              <a:t>about assumed meridians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that they have no relationship to any other meridian  and thus the survey cannot be readily (if at all) related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other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surveys</a:t>
            </a:r>
            <a:endParaRPr sz="140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  <a:spcBef>
                <a:spcPts val="440"/>
              </a:spcBef>
            </a:pPr>
            <a:r>
              <a:rPr sz="1800" b="1" spc="-105" dirty="0">
                <a:latin typeface="Trebuchet MS"/>
                <a:cs typeface="Trebuchet MS"/>
              </a:rPr>
              <a:t>Azimuths</a:t>
            </a:r>
            <a:endParaRPr sz="1800">
              <a:latin typeface="Trebuchet MS"/>
              <a:cs typeface="Trebuchet MS"/>
            </a:endParaRPr>
          </a:p>
          <a:p>
            <a:pPr marL="100965" marR="59690" algn="just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The azimuth of a line on the ground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its horizontal angle measured from the meridian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the </a:t>
            </a:r>
            <a:r>
              <a:rPr sz="1400" i="1" spc="5" dirty="0">
                <a:latin typeface="Times New Roman"/>
                <a:cs typeface="Times New Roman"/>
              </a:rPr>
              <a:t>line. </a:t>
            </a:r>
            <a:r>
              <a:rPr sz="1400" i="1" dirty="0">
                <a:latin typeface="Times New Roman"/>
                <a:cs typeface="Times New Roman"/>
              </a:rPr>
              <a:t>Azimuth gives  the direction of the line with respect to the meridian. It is usually </a:t>
            </a:r>
            <a:r>
              <a:rPr sz="1400" i="1" spc="-5" dirty="0">
                <a:latin typeface="Times New Roman"/>
                <a:cs typeface="Times New Roman"/>
              </a:rPr>
              <a:t>measured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a clockwise direction with </a:t>
            </a:r>
            <a:r>
              <a:rPr sz="1400" i="1" spc="-5" dirty="0">
                <a:latin typeface="Times New Roman"/>
                <a:cs typeface="Times New Roman"/>
              </a:rPr>
              <a:t>respect 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either the north meridian or the south meridian. In plane surveying, azimuths are generally measured from the  north.</a:t>
            </a:r>
            <a:endParaRPr sz="1400">
              <a:latin typeface="Times New Roman"/>
              <a:cs typeface="Times New Roman"/>
            </a:endParaRPr>
          </a:p>
          <a:p>
            <a:pPr marL="100965">
              <a:lnSpc>
                <a:spcPts val="1670"/>
              </a:lnSpc>
            </a:pPr>
            <a:r>
              <a:rPr sz="1400" i="1" spc="-5" dirty="0">
                <a:latin typeface="Times New Roman"/>
                <a:cs typeface="Times New Roman"/>
              </a:rPr>
              <a:t>When </a:t>
            </a:r>
            <a:r>
              <a:rPr sz="1400" i="1" dirty="0">
                <a:latin typeface="Times New Roman"/>
                <a:cs typeface="Times New Roman"/>
              </a:rPr>
              <a:t>using azimuths, one needs to designate whether the azimuth is from the north or the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south.</a:t>
            </a:r>
            <a:endParaRPr sz="1400">
              <a:latin typeface="Times New Roman"/>
              <a:cs typeface="Times New Roman"/>
            </a:endParaRPr>
          </a:p>
          <a:p>
            <a:pPr marL="100965" marR="61594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Azimuths </a:t>
            </a:r>
            <a:r>
              <a:rPr sz="1400" i="1" spc="5" dirty="0">
                <a:latin typeface="Times New Roman"/>
                <a:cs typeface="Times New Roman"/>
              </a:rPr>
              <a:t>are </a:t>
            </a:r>
            <a:r>
              <a:rPr sz="1400" i="1" dirty="0">
                <a:latin typeface="Times New Roman"/>
                <a:cs typeface="Times New Roman"/>
              </a:rPr>
              <a:t>called true (astronomical) azimuths, magnetic azimuths, grid azimuths, or assumed azimuths  depending on the type of meridian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referenced.</a:t>
            </a:r>
            <a:endParaRPr sz="1400">
              <a:latin typeface="Times New Roman"/>
              <a:cs typeface="Times New Roman"/>
            </a:endParaRPr>
          </a:p>
          <a:p>
            <a:pPr marL="100965">
              <a:lnSpc>
                <a:spcPts val="1670"/>
              </a:lnSpc>
              <a:tabLst>
                <a:tab pos="2789555" algn="l"/>
              </a:tabLst>
            </a:pPr>
            <a:r>
              <a:rPr sz="1400" i="1" dirty="0">
                <a:latin typeface="Times New Roman"/>
                <a:cs typeface="Times New Roman"/>
              </a:rPr>
              <a:t>Azimuths may have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values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between	and 360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degrees.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30" y="367029"/>
            <a:ext cx="3405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Practices </a:t>
            </a:r>
            <a:r>
              <a:rPr sz="1800" dirty="0">
                <a:solidFill>
                  <a:srgbClr val="000000"/>
                </a:solidFill>
              </a:rPr>
              <a:t>for </a:t>
            </a:r>
            <a:r>
              <a:rPr sz="1800" spc="-5" dirty="0">
                <a:solidFill>
                  <a:srgbClr val="000000"/>
                </a:solidFill>
              </a:rPr>
              <a:t>Azimuth </a:t>
            </a:r>
            <a:r>
              <a:rPr sz="1800" dirty="0">
                <a:solidFill>
                  <a:srgbClr val="000000"/>
                </a:solidFill>
              </a:rPr>
              <a:t>and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Bearings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44830" y="869950"/>
            <a:ext cx="5478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Using angles to the right, calculate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bearings and azimuths of each</a:t>
            </a:r>
            <a:r>
              <a:rPr sz="1400" i="1" spc="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lines.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459" y="2037020"/>
            <a:ext cx="3895251" cy="1907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744" y="2044516"/>
            <a:ext cx="4243539" cy="1897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17</a:t>
            </a:fld>
            <a:endParaRPr spc="-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38150"/>
            <a:ext cx="1245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Co-ordinat</a:t>
            </a:r>
            <a:r>
              <a:rPr sz="1800" spc="5" dirty="0">
                <a:solidFill>
                  <a:srgbClr val="000000"/>
                </a:solidFill>
              </a:rPr>
              <a:t>e</a:t>
            </a:r>
            <a:r>
              <a:rPr sz="1800" spc="-5" dirty="0">
                <a:solidFill>
                  <a:srgbClr val="000000"/>
                </a:solidFill>
              </a:rPr>
              <a:t>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88340" y="808990"/>
            <a:ext cx="8058150" cy="2936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2075" algn="just">
              <a:lnSpc>
                <a:spcPct val="997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In Surveying, one of the primary functions is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describe or establish the positions of points on the surface of  the earth. One of the </a:t>
            </a:r>
            <a:r>
              <a:rPr sz="1400" i="1" spc="-5" dirty="0">
                <a:latin typeface="Times New Roman"/>
                <a:cs typeface="Times New Roman"/>
              </a:rPr>
              <a:t>many </a:t>
            </a:r>
            <a:r>
              <a:rPr sz="1400" i="1" dirty="0">
                <a:latin typeface="Times New Roman"/>
                <a:cs typeface="Times New Roman"/>
              </a:rPr>
              <a:t>ways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accomplish this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by using coordinates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provide an address </a:t>
            </a:r>
            <a:r>
              <a:rPr sz="1400" i="1" spc="5" dirty="0">
                <a:latin typeface="Times New Roman"/>
                <a:cs typeface="Times New Roman"/>
              </a:rPr>
              <a:t>for </a:t>
            </a:r>
            <a:r>
              <a:rPr sz="1400" i="1" dirty="0">
                <a:latin typeface="Times New Roman"/>
                <a:cs typeface="Times New Roman"/>
              </a:rPr>
              <a:t>the point.  Modern surveying techniques rely heavily on 3 dimensional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coordinates.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Rectangular Coordinate System (or Cartesian</a:t>
            </a:r>
            <a:r>
              <a:rPr sz="1400" b="1" i="1" spc="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Plane)</a:t>
            </a:r>
            <a:endParaRPr sz="1400">
              <a:latin typeface="Times New Roman"/>
              <a:cs typeface="Times New Roman"/>
            </a:endParaRPr>
          </a:p>
          <a:p>
            <a:pPr marL="64135" marR="5080">
              <a:lnSpc>
                <a:spcPct val="100000"/>
              </a:lnSpc>
              <a:spcBef>
                <a:spcPts val="850"/>
              </a:spcBef>
            </a:pPr>
            <a:r>
              <a:rPr sz="1400" i="1" dirty="0">
                <a:latin typeface="Times New Roman"/>
                <a:cs typeface="Times New Roman"/>
              </a:rPr>
              <a:t>In the right of figure,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what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described as a rectangular coordinate system. A vertical directed line (y-axis)  crosses the horizontal directed line (x-axis) at the origin </a:t>
            </a:r>
            <a:r>
              <a:rPr sz="1400" i="1" spc="5" dirty="0">
                <a:latin typeface="Times New Roman"/>
                <a:cs typeface="Times New Roman"/>
              </a:rPr>
              <a:t>point. </a:t>
            </a:r>
            <a:r>
              <a:rPr sz="1400" i="1" dirty="0">
                <a:latin typeface="Times New Roman"/>
                <a:cs typeface="Times New Roman"/>
              </a:rPr>
              <a:t>This system uses an ordered pair of coordinates 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locate a point. The coordinates are always expressed as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(x,y).</a:t>
            </a:r>
            <a:endParaRPr sz="1400">
              <a:latin typeface="Times New Roman"/>
              <a:cs typeface="Times New Roman"/>
            </a:endParaRPr>
          </a:p>
          <a:p>
            <a:pPr marL="46355" marR="24765">
              <a:lnSpc>
                <a:spcPct val="100000"/>
              </a:lnSpc>
              <a:spcBef>
                <a:spcPts val="440"/>
              </a:spcBef>
            </a:pPr>
            <a:r>
              <a:rPr sz="1400" i="1" dirty="0">
                <a:latin typeface="Times New Roman"/>
                <a:cs typeface="Times New Roman"/>
              </a:rPr>
              <a:t>The x and y axes divide the plane into four parts, numbered in a counter-clockwise direction as shown </a:t>
            </a:r>
            <a:r>
              <a:rPr sz="1400" i="1" spc="5" dirty="0">
                <a:latin typeface="Times New Roman"/>
                <a:cs typeface="Times New Roman"/>
              </a:rPr>
              <a:t>in the  </a:t>
            </a:r>
            <a:r>
              <a:rPr sz="1400" i="1" dirty="0">
                <a:latin typeface="Times New Roman"/>
                <a:cs typeface="Times New Roman"/>
              </a:rPr>
              <a:t>left of figure 33. Signs of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coordinates of points in each quadrant are also shown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this</a:t>
            </a:r>
            <a:r>
              <a:rPr sz="1400" i="1" spc="6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figure.</a:t>
            </a:r>
            <a:endParaRPr sz="1400">
              <a:latin typeface="Times New Roman"/>
              <a:cs typeface="Times New Roman"/>
            </a:endParaRPr>
          </a:p>
          <a:p>
            <a:pPr marL="46355" marR="23495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Note: In surveying, the quadrants are numbered clockwise starting with the upper right quadrant and </a:t>
            </a:r>
            <a:r>
              <a:rPr sz="1400" i="1" spc="5" dirty="0">
                <a:latin typeface="Times New Roman"/>
                <a:cs typeface="Times New Roman"/>
              </a:rPr>
              <a:t>the  </a:t>
            </a:r>
            <a:r>
              <a:rPr sz="1400" i="1" dirty="0">
                <a:latin typeface="Times New Roman"/>
                <a:cs typeface="Times New Roman"/>
              </a:rPr>
              <a:t>normal way of denoting coordinates (in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United States) </a:t>
            </a:r>
            <a:r>
              <a:rPr sz="1400" i="1" spc="5" dirty="0">
                <a:latin typeface="Times New Roman"/>
                <a:cs typeface="Times New Roman"/>
              </a:rPr>
              <a:t>is the </a:t>
            </a:r>
            <a:r>
              <a:rPr sz="1400" i="1" dirty="0">
                <a:latin typeface="Times New Roman"/>
                <a:cs typeface="Times New Roman"/>
              </a:rPr>
              <a:t>opposite </a:t>
            </a:r>
            <a:r>
              <a:rPr sz="1400" i="1" spc="-5" dirty="0">
                <a:latin typeface="Times New Roman"/>
                <a:cs typeface="Times New Roman"/>
              </a:rPr>
              <a:t>(y,x) </a:t>
            </a:r>
            <a:r>
              <a:rPr sz="1400" i="1" dirty="0">
                <a:latin typeface="Times New Roman"/>
                <a:cs typeface="Times New Roman"/>
              </a:rPr>
              <a:t>or </a:t>
            </a:r>
            <a:r>
              <a:rPr sz="1400" i="1" spc="-5" dirty="0">
                <a:latin typeface="Times New Roman"/>
                <a:cs typeface="Times New Roman"/>
              </a:rPr>
              <a:t>more </a:t>
            </a:r>
            <a:r>
              <a:rPr sz="1400" i="1" dirty="0">
                <a:latin typeface="Times New Roman"/>
                <a:cs typeface="Times New Roman"/>
              </a:rPr>
              <a:t>appropriately North,  East.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290" y="3779520"/>
            <a:ext cx="8098790" cy="296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18</a:t>
            </a:fld>
            <a:endParaRPr spc="-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219" y="367029"/>
            <a:ext cx="1745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Polar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Coordinates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46100" y="869950"/>
            <a:ext cx="3770629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999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Another way of describing the position of point P </a:t>
            </a:r>
            <a:r>
              <a:rPr sz="1400" i="1" spc="5" dirty="0">
                <a:latin typeface="Times New Roman"/>
                <a:cs typeface="Times New Roman"/>
              </a:rPr>
              <a:t>is  </a:t>
            </a:r>
            <a:r>
              <a:rPr sz="1400" i="1" dirty="0">
                <a:latin typeface="Times New Roman"/>
                <a:cs typeface="Times New Roman"/>
              </a:rPr>
              <a:t>by its distance r from a fixed point O and the angle  θ that makes with a fixed indefinite line oa (the  initial line). The ordered pair of numbers (r,θ) are  called the polar coordinates of </a:t>
            </a:r>
            <a:r>
              <a:rPr sz="1400" i="1" spc="-5" dirty="0">
                <a:latin typeface="Times New Roman"/>
                <a:cs typeface="Times New Roman"/>
              </a:rPr>
              <a:t>P. </a:t>
            </a:r>
            <a:r>
              <a:rPr sz="1400" i="1" dirty="0">
                <a:latin typeface="Times New Roman"/>
                <a:cs typeface="Times New Roman"/>
              </a:rPr>
              <a:t>r is the radius  vector of P and θ its vectorial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angle.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Note: </a:t>
            </a:r>
            <a:r>
              <a:rPr sz="1400" i="1" spc="-5" dirty="0">
                <a:latin typeface="Times New Roman"/>
                <a:cs typeface="Times New Roman"/>
              </a:rPr>
              <a:t>(r,θ), </a:t>
            </a:r>
            <a:r>
              <a:rPr sz="1400" i="1" dirty="0">
                <a:latin typeface="Times New Roman"/>
                <a:cs typeface="Times New Roman"/>
              </a:rPr>
              <a:t>(r, θ + </a:t>
            </a:r>
            <a:r>
              <a:rPr sz="1400" i="1" spc="5" dirty="0">
                <a:latin typeface="Times New Roman"/>
                <a:cs typeface="Times New Roman"/>
              </a:rPr>
              <a:t>360</a:t>
            </a:r>
            <a:r>
              <a:rPr sz="1200" i="1" spc="7" baseline="27777" dirty="0">
                <a:latin typeface="Times New Roman"/>
                <a:cs typeface="Times New Roman"/>
              </a:rPr>
              <a:t>o</a:t>
            </a:r>
            <a:r>
              <a:rPr sz="1400" i="1" spc="5" dirty="0">
                <a:latin typeface="Times New Roman"/>
                <a:cs typeface="Times New Roman"/>
              </a:rPr>
              <a:t>), </a:t>
            </a:r>
            <a:r>
              <a:rPr sz="1400" i="1" dirty="0">
                <a:latin typeface="Times New Roman"/>
                <a:cs typeface="Times New Roman"/>
              </a:rPr>
              <a:t>(-r, θ + </a:t>
            </a:r>
            <a:r>
              <a:rPr sz="1400" i="1" spc="5" dirty="0">
                <a:latin typeface="Times New Roman"/>
                <a:cs typeface="Times New Roman"/>
              </a:rPr>
              <a:t>180</a:t>
            </a:r>
            <a:r>
              <a:rPr sz="1200" i="1" spc="7" baseline="27777" dirty="0">
                <a:latin typeface="Times New Roman"/>
                <a:cs typeface="Times New Roman"/>
              </a:rPr>
              <a:t>o</a:t>
            </a:r>
            <a:r>
              <a:rPr sz="1400" i="1" spc="5" dirty="0">
                <a:latin typeface="Times New Roman"/>
                <a:cs typeface="Times New Roman"/>
              </a:rPr>
              <a:t>) </a:t>
            </a:r>
            <a:r>
              <a:rPr sz="1400" i="1" dirty="0">
                <a:latin typeface="Times New Roman"/>
                <a:cs typeface="Times New Roman"/>
              </a:rPr>
              <a:t>represent  the same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point.</a:t>
            </a:r>
            <a:endParaRPr sz="14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Transformation of Polar and Rectangular  coordinates: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508" y="3059766"/>
            <a:ext cx="3642897" cy="178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384" y="3333781"/>
            <a:ext cx="3631163" cy="211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3777" y="858055"/>
            <a:ext cx="4625556" cy="2478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9280" y="3685540"/>
            <a:ext cx="3724910" cy="14338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i="1" dirty="0">
                <a:latin typeface="Times New Roman"/>
                <a:cs typeface="Times New Roman"/>
              </a:rPr>
              <a:t>Measuring distance between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coordinates</a:t>
            </a:r>
            <a:endParaRPr sz="1400">
              <a:latin typeface="Times New Roman"/>
              <a:cs typeface="Times New Roman"/>
            </a:endParaRPr>
          </a:p>
          <a:p>
            <a:pPr marL="27940" marR="5080" algn="just">
              <a:lnSpc>
                <a:spcPct val="99900"/>
              </a:lnSpc>
              <a:spcBef>
                <a:spcPts val="509"/>
              </a:spcBef>
            </a:pPr>
            <a:r>
              <a:rPr sz="1400" i="1" spc="-40" dirty="0">
                <a:latin typeface="Trebuchet MS"/>
                <a:cs typeface="Trebuchet MS"/>
              </a:rPr>
              <a:t>When </a:t>
            </a:r>
            <a:r>
              <a:rPr sz="1400" i="1" spc="-75" dirty="0">
                <a:latin typeface="Trebuchet MS"/>
                <a:cs typeface="Trebuchet MS"/>
              </a:rPr>
              <a:t>determining </a:t>
            </a:r>
            <a:r>
              <a:rPr sz="1400" i="1" spc="-90" dirty="0">
                <a:latin typeface="Trebuchet MS"/>
                <a:cs typeface="Trebuchet MS"/>
              </a:rPr>
              <a:t>the </a:t>
            </a:r>
            <a:r>
              <a:rPr sz="1400" i="1" spc="-65" dirty="0">
                <a:latin typeface="Trebuchet MS"/>
                <a:cs typeface="Trebuchet MS"/>
              </a:rPr>
              <a:t>distance </a:t>
            </a:r>
            <a:r>
              <a:rPr sz="1400" i="1" spc="-75" dirty="0">
                <a:latin typeface="Trebuchet MS"/>
                <a:cs typeface="Trebuchet MS"/>
              </a:rPr>
              <a:t>between </a:t>
            </a:r>
            <a:r>
              <a:rPr sz="1400" i="1" spc="-45" dirty="0">
                <a:latin typeface="Trebuchet MS"/>
                <a:cs typeface="Trebuchet MS"/>
              </a:rPr>
              <a:t>any </a:t>
            </a:r>
            <a:r>
              <a:rPr sz="1400" i="1" spc="-65" dirty="0">
                <a:latin typeface="Trebuchet MS"/>
                <a:cs typeface="Trebuchet MS"/>
              </a:rPr>
              <a:t>two  </a:t>
            </a:r>
            <a:r>
              <a:rPr sz="1400" i="1" spc="-70" dirty="0">
                <a:latin typeface="Trebuchet MS"/>
                <a:cs typeface="Trebuchet MS"/>
              </a:rPr>
              <a:t>points </a:t>
            </a:r>
            <a:r>
              <a:rPr sz="1400" i="1" spc="-80" dirty="0">
                <a:latin typeface="Trebuchet MS"/>
                <a:cs typeface="Trebuchet MS"/>
              </a:rPr>
              <a:t>in </a:t>
            </a:r>
            <a:r>
              <a:rPr sz="1400" i="1" spc="-20" dirty="0">
                <a:latin typeface="Trebuchet MS"/>
                <a:cs typeface="Trebuchet MS"/>
              </a:rPr>
              <a:t>a </a:t>
            </a:r>
            <a:r>
              <a:rPr sz="1400" i="1" spc="-70" dirty="0">
                <a:latin typeface="Trebuchet MS"/>
                <a:cs typeface="Trebuchet MS"/>
              </a:rPr>
              <a:t>rectangular coordinate </a:t>
            </a:r>
            <a:r>
              <a:rPr sz="1400" i="1" spc="-80" dirty="0">
                <a:latin typeface="Trebuchet MS"/>
                <a:cs typeface="Trebuchet MS"/>
              </a:rPr>
              <a:t>system, </a:t>
            </a:r>
            <a:r>
              <a:rPr sz="1400" i="1" spc="-95" dirty="0">
                <a:latin typeface="Trebuchet MS"/>
                <a:cs typeface="Trebuchet MS"/>
              </a:rPr>
              <a:t>the  </a:t>
            </a:r>
            <a:r>
              <a:rPr sz="1400" i="1" spc="-60" dirty="0">
                <a:latin typeface="Trebuchet MS"/>
                <a:cs typeface="Trebuchet MS"/>
              </a:rPr>
              <a:t>pythagorean </a:t>
            </a:r>
            <a:r>
              <a:rPr sz="1400" i="1" spc="-80" dirty="0">
                <a:latin typeface="Trebuchet MS"/>
                <a:cs typeface="Trebuchet MS"/>
              </a:rPr>
              <a:t>theorem </a:t>
            </a:r>
            <a:r>
              <a:rPr sz="1400" i="1" spc="-50" dirty="0">
                <a:latin typeface="Trebuchet MS"/>
                <a:cs typeface="Trebuchet MS"/>
              </a:rPr>
              <a:t>may </a:t>
            </a:r>
            <a:r>
              <a:rPr sz="1400" i="1" spc="-75" dirty="0">
                <a:latin typeface="Trebuchet MS"/>
                <a:cs typeface="Trebuchet MS"/>
              </a:rPr>
              <a:t>be </a:t>
            </a:r>
            <a:r>
              <a:rPr sz="1400" i="1" spc="-80" dirty="0">
                <a:latin typeface="Trebuchet MS"/>
                <a:cs typeface="Trebuchet MS"/>
              </a:rPr>
              <a:t>used. </a:t>
            </a:r>
            <a:r>
              <a:rPr sz="1400" i="1" spc="-45" dirty="0">
                <a:latin typeface="Trebuchet MS"/>
                <a:cs typeface="Trebuchet MS"/>
              </a:rPr>
              <a:t>In </a:t>
            </a:r>
            <a:r>
              <a:rPr sz="1400" i="1" spc="-90" dirty="0">
                <a:latin typeface="Trebuchet MS"/>
                <a:cs typeface="Trebuchet MS"/>
              </a:rPr>
              <a:t>the </a:t>
            </a:r>
            <a:r>
              <a:rPr sz="1400" i="1" spc="-85" dirty="0">
                <a:latin typeface="Trebuchet MS"/>
                <a:cs typeface="Trebuchet MS"/>
              </a:rPr>
              <a:t>figure  </a:t>
            </a:r>
            <a:r>
              <a:rPr sz="1400" i="1" spc="-90" dirty="0">
                <a:latin typeface="Trebuchet MS"/>
                <a:cs typeface="Trebuchet MS"/>
              </a:rPr>
              <a:t>below, the </a:t>
            </a:r>
            <a:r>
              <a:rPr sz="1400" i="1" spc="-70" dirty="0">
                <a:latin typeface="Trebuchet MS"/>
                <a:cs typeface="Trebuchet MS"/>
              </a:rPr>
              <a:t>distance </a:t>
            </a:r>
            <a:r>
              <a:rPr sz="1400" i="1" spc="-75" dirty="0">
                <a:latin typeface="Trebuchet MS"/>
                <a:cs typeface="Trebuchet MS"/>
              </a:rPr>
              <a:t>between </a:t>
            </a:r>
            <a:r>
              <a:rPr sz="1400" i="1" spc="-50" dirty="0">
                <a:latin typeface="Trebuchet MS"/>
                <a:cs typeface="Trebuchet MS"/>
              </a:rPr>
              <a:t>A </a:t>
            </a:r>
            <a:r>
              <a:rPr sz="1400" i="1" spc="-45" dirty="0">
                <a:latin typeface="Trebuchet MS"/>
                <a:cs typeface="Trebuchet MS"/>
              </a:rPr>
              <a:t>and </a:t>
            </a:r>
            <a:r>
              <a:rPr sz="1400" i="1" spc="-35" dirty="0">
                <a:latin typeface="Trebuchet MS"/>
                <a:cs typeface="Trebuchet MS"/>
              </a:rPr>
              <a:t>B </a:t>
            </a:r>
            <a:r>
              <a:rPr sz="1400" i="1" spc="-45" dirty="0">
                <a:latin typeface="Trebuchet MS"/>
                <a:cs typeface="Trebuchet MS"/>
              </a:rPr>
              <a:t>can </a:t>
            </a:r>
            <a:r>
              <a:rPr sz="1400" i="1" spc="-80" dirty="0">
                <a:latin typeface="Trebuchet MS"/>
                <a:cs typeface="Trebuchet MS"/>
              </a:rPr>
              <a:t>be  </a:t>
            </a:r>
            <a:r>
              <a:rPr sz="1400" i="1" spc="-70" dirty="0">
                <a:latin typeface="Trebuchet MS"/>
                <a:cs typeface="Trebuchet MS"/>
              </a:rPr>
              <a:t>computed </a:t>
            </a:r>
            <a:r>
              <a:rPr sz="1400" i="1" spc="-75" dirty="0">
                <a:latin typeface="Trebuchet MS"/>
                <a:cs typeface="Trebuchet MS"/>
              </a:rPr>
              <a:t>in </a:t>
            </a:r>
            <a:r>
              <a:rPr sz="1400" i="1" spc="-90" dirty="0">
                <a:latin typeface="Trebuchet MS"/>
                <a:cs typeface="Trebuchet MS"/>
              </a:rPr>
              <a:t>the </a:t>
            </a:r>
            <a:r>
              <a:rPr sz="1400" i="1" spc="-75" dirty="0">
                <a:latin typeface="Trebuchet MS"/>
                <a:cs typeface="Trebuchet MS"/>
              </a:rPr>
              <a:t>following </a:t>
            </a:r>
            <a:r>
              <a:rPr sz="1400" i="1" spc="-45" dirty="0">
                <a:latin typeface="Trebuchet MS"/>
                <a:cs typeface="Trebuchet MS"/>
              </a:rPr>
              <a:t>way</a:t>
            </a:r>
            <a:r>
              <a:rPr sz="1400" i="1" spc="-265" dirty="0">
                <a:latin typeface="Trebuchet MS"/>
                <a:cs typeface="Trebuchet MS"/>
              </a:rPr>
              <a:t> </a:t>
            </a:r>
            <a:r>
              <a:rPr sz="1400" i="1" spc="-140" dirty="0"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9103" y="5375226"/>
            <a:ext cx="3804154" cy="16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0459" y="3556000"/>
            <a:ext cx="3999230" cy="2677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19</a:t>
            </a:fld>
            <a:endParaRPr spc="-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019" y="1275079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2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019" y="171450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19" y="2269235"/>
            <a:ext cx="74295" cy="5156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019" y="303276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290" y="1244600"/>
            <a:ext cx="7830184" cy="22225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5715">
              <a:lnSpc>
                <a:spcPct val="79700"/>
              </a:lnSpc>
              <a:spcBef>
                <a:spcPts val="489"/>
              </a:spcBef>
            </a:pPr>
            <a:r>
              <a:rPr sz="1600" i="1" spc="-5" dirty="0">
                <a:latin typeface="Times New Roman"/>
                <a:cs typeface="Times New Roman"/>
              </a:rPr>
              <a:t>Surveying </a:t>
            </a:r>
            <a:r>
              <a:rPr sz="1600" i="1" dirty="0">
                <a:latin typeface="Times New Roman"/>
                <a:cs typeface="Times New Roman"/>
              </a:rPr>
              <a:t>has to do </a:t>
            </a:r>
            <a:r>
              <a:rPr sz="1600" i="1" spc="-5" dirty="0">
                <a:latin typeface="Times New Roman"/>
                <a:cs typeface="Times New Roman"/>
              </a:rPr>
              <a:t>with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determination </a:t>
            </a:r>
            <a:r>
              <a:rPr sz="1600" i="1" dirty="0">
                <a:latin typeface="Times New Roman"/>
                <a:cs typeface="Times New Roman"/>
              </a:rPr>
              <a:t>of the </a:t>
            </a:r>
            <a:r>
              <a:rPr sz="1600" i="1" spc="-5" dirty="0">
                <a:latin typeface="Times New Roman"/>
                <a:cs typeface="Times New Roman"/>
              </a:rPr>
              <a:t>relative spatial location </a:t>
            </a:r>
            <a:r>
              <a:rPr sz="1600" i="1" dirty="0">
                <a:latin typeface="Times New Roman"/>
                <a:cs typeface="Times New Roman"/>
              </a:rPr>
              <a:t>of points on or near  the surface of </a:t>
            </a:r>
            <a:r>
              <a:rPr sz="1600" i="1" spc="-5" dirty="0">
                <a:latin typeface="Times New Roman"/>
                <a:cs typeface="Times New Roman"/>
              </a:rPr>
              <a:t>the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earth.</a:t>
            </a:r>
            <a:endParaRPr sz="1600">
              <a:latin typeface="Times New Roman"/>
              <a:cs typeface="Times New Roman"/>
            </a:endParaRPr>
          </a:p>
          <a:p>
            <a:pPr marL="12700" marR="5080" indent="87630" algn="just">
              <a:lnSpc>
                <a:spcPct val="79900"/>
              </a:lnSpc>
              <a:spcBef>
                <a:spcPts val="395"/>
              </a:spcBef>
            </a:pPr>
            <a:r>
              <a:rPr sz="1600" i="1" spc="-10" dirty="0">
                <a:latin typeface="Times New Roman"/>
                <a:cs typeface="Times New Roman"/>
              </a:rPr>
              <a:t>It </a:t>
            </a:r>
            <a:r>
              <a:rPr sz="1600" i="1" dirty="0">
                <a:latin typeface="Times New Roman"/>
                <a:cs typeface="Times New Roman"/>
              </a:rPr>
              <a:t>is </a:t>
            </a:r>
            <a:r>
              <a:rPr sz="1600" i="1" spc="-5" dirty="0">
                <a:latin typeface="Times New Roman"/>
                <a:cs typeface="Times New Roman"/>
              </a:rPr>
              <a:t>the </a:t>
            </a:r>
            <a:r>
              <a:rPr sz="1600" i="1" dirty="0">
                <a:latin typeface="Times New Roman"/>
                <a:cs typeface="Times New Roman"/>
              </a:rPr>
              <a:t>art of </a:t>
            </a:r>
            <a:r>
              <a:rPr sz="1600" i="1" spc="-5" dirty="0">
                <a:latin typeface="Times New Roman"/>
                <a:cs typeface="Times New Roman"/>
              </a:rPr>
              <a:t>measuring </a:t>
            </a:r>
            <a:r>
              <a:rPr sz="1600" i="1" dirty="0">
                <a:latin typeface="Times New Roman"/>
                <a:cs typeface="Times New Roman"/>
              </a:rPr>
              <a:t>horizontal and </a:t>
            </a:r>
            <a:r>
              <a:rPr sz="1600" i="1" spc="-5" dirty="0">
                <a:latin typeface="Times New Roman"/>
                <a:cs typeface="Times New Roman"/>
              </a:rPr>
              <a:t>vertical distances between objects,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measuring  angles between lines,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determining the direction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lines, </a:t>
            </a:r>
            <a:r>
              <a:rPr sz="1600" i="1" dirty="0">
                <a:latin typeface="Times New Roman"/>
                <a:cs typeface="Times New Roman"/>
              </a:rPr>
              <a:t>and of </a:t>
            </a:r>
            <a:r>
              <a:rPr sz="1600" i="1" spc="-5" dirty="0">
                <a:latin typeface="Times New Roman"/>
                <a:cs typeface="Times New Roman"/>
              </a:rPr>
              <a:t>establishing </a:t>
            </a:r>
            <a:r>
              <a:rPr sz="1600" i="1" dirty="0">
                <a:latin typeface="Times New Roman"/>
                <a:cs typeface="Times New Roman"/>
              </a:rPr>
              <a:t>points by  </a:t>
            </a:r>
            <a:r>
              <a:rPr sz="1600" i="1" spc="-5" dirty="0">
                <a:latin typeface="Times New Roman"/>
                <a:cs typeface="Times New Roman"/>
              </a:rPr>
              <a:t>predetermined </a:t>
            </a:r>
            <a:r>
              <a:rPr sz="1600" i="1" dirty="0">
                <a:latin typeface="Times New Roman"/>
                <a:cs typeface="Times New Roman"/>
              </a:rPr>
              <a:t>angular and linear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measurements.</a:t>
            </a:r>
            <a:endParaRPr sz="1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"/>
              </a:spcBef>
            </a:pPr>
            <a:r>
              <a:rPr sz="1600" i="1" spc="-5" dirty="0">
                <a:latin typeface="Times New Roman"/>
                <a:cs typeface="Times New Roman"/>
              </a:rPr>
              <a:t>Along with the </a:t>
            </a:r>
            <a:r>
              <a:rPr sz="1600" i="1" dirty="0">
                <a:latin typeface="Times New Roman"/>
                <a:cs typeface="Times New Roman"/>
              </a:rPr>
              <a:t>actual </a:t>
            </a:r>
            <a:r>
              <a:rPr sz="1600" i="1" spc="-5" dirty="0">
                <a:latin typeface="Times New Roman"/>
                <a:cs typeface="Times New Roman"/>
              </a:rPr>
              <a:t>survey measurements are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mathematical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calculations.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79700"/>
              </a:lnSpc>
              <a:spcBef>
                <a:spcPts val="400"/>
              </a:spcBef>
            </a:pPr>
            <a:r>
              <a:rPr sz="1600" i="1" spc="-5" dirty="0">
                <a:latin typeface="Times New Roman"/>
                <a:cs typeface="Times New Roman"/>
              </a:rPr>
              <a:t>Distances, angles, directions, locations, elevations, areas,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volumes </a:t>
            </a:r>
            <a:r>
              <a:rPr sz="1600" i="1" dirty="0">
                <a:latin typeface="Times New Roman"/>
                <a:cs typeface="Times New Roman"/>
              </a:rPr>
              <a:t>are thus </a:t>
            </a:r>
            <a:r>
              <a:rPr sz="1600" i="1" spc="-5" dirty="0">
                <a:latin typeface="Times New Roman"/>
                <a:cs typeface="Times New Roman"/>
              </a:rPr>
              <a:t>determined  </a:t>
            </a:r>
            <a:r>
              <a:rPr sz="1600" i="1" dirty="0">
                <a:latin typeface="Times New Roman"/>
                <a:cs typeface="Times New Roman"/>
              </a:rPr>
              <a:t>from the data of the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survey.</a:t>
            </a:r>
            <a:endParaRPr sz="1600">
              <a:latin typeface="Times New Roman"/>
              <a:cs typeface="Times New Roman"/>
            </a:endParaRPr>
          </a:p>
          <a:p>
            <a:pPr marL="12700" marR="6350">
              <a:lnSpc>
                <a:spcPct val="79700"/>
              </a:lnSpc>
              <a:spcBef>
                <a:spcPts val="400"/>
              </a:spcBef>
            </a:pPr>
            <a:r>
              <a:rPr sz="1600" i="1" spc="-5" dirty="0">
                <a:latin typeface="Times New Roman"/>
                <a:cs typeface="Times New Roman"/>
              </a:rPr>
              <a:t>Survey </a:t>
            </a:r>
            <a:r>
              <a:rPr sz="1600" i="1" dirty="0">
                <a:latin typeface="Times New Roman"/>
                <a:cs typeface="Times New Roman"/>
              </a:rPr>
              <a:t>data </a:t>
            </a:r>
            <a:r>
              <a:rPr sz="1600" i="1" spc="-5" dirty="0">
                <a:latin typeface="Times New Roman"/>
                <a:cs typeface="Times New Roman"/>
              </a:rPr>
              <a:t>is </a:t>
            </a:r>
            <a:r>
              <a:rPr sz="1600" i="1" dirty="0">
                <a:latin typeface="Times New Roman"/>
                <a:cs typeface="Times New Roman"/>
              </a:rPr>
              <a:t>portrayed </a:t>
            </a:r>
            <a:r>
              <a:rPr sz="1600" i="1" spc="-5" dirty="0">
                <a:latin typeface="Times New Roman"/>
                <a:cs typeface="Times New Roman"/>
              </a:rPr>
              <a:t>graphically </a:t>
            </a:r>
            <a:r>
              <a:rPr sz="1600" i="1" dirty="0">
                <a:latin typeface="Times New Roman"/>
                <a:cs typeface="Times New Roman"/>
              </a:rPr>
              <a:t>by the </a:t>
            </a:r>
            <a:r>
              <a:rPr sz="1600" i="1" spc="-5" dirty="0">
                <a:latin typeface="Times New Roman"/>
                <a:cs typeface="Times New Roman"/>
              </a:rPr>
              <a:t>construction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maps, profiles, cross sections, </a:t>
            </a:r>
            <a:r>
              <a:rPr sz="1600" i="1" dirty="0">
                <a:latin typeface="Times New Roman"/>
                <a:cs typeface="Times New Roman"/>
              </a:rPr>
              <a:t>and  diagrams</a:t>
            </a:r>
            <a:r>
              <a:rPr sz="1400" i="1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880" y="3632200"/>
            <a:ext cx="7996555" cy="19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The importance </a:t>
            </a:r>
            <a:r>
              <a:rPr sz="2800" b="1" i="1" dirty="0">
                <a:latin typeface="Times New Roman"/>
                <a:cs typeface="Times New Roman"/>
              </a:rPr>
              <a:t>of </a:t>
            </a:r>
            <a:r>
              <a:rPr sz="2800" b="1" i="1" spc="-5" dirty="0">
                <a:latin typeface="Times New Roman"/>
                <a:cs typeface="Times New Roman"/>
              </a:rPr>
              <a:t>the</a:t>
            </a:r>
            <a:r>
              <a:rPr sz="2800" b="1" i="1" spc="-4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Surveying</a:t>
            </a:r>
            <a:endParaRPr sz="2800">
              <a:latin typeface="Times New Roman"/>
              <a:cs typeface="Times New Roman"/>
            </a:endParaRPr>
          </a:p>
          <a:p>
            <a:pPr marL="373380" marR="5080">
              <a:lnSpc>
                <a:spcPct val="99900"/>
              </a:lnSpc>
              <a:spcBef>
                <a:spcPts val="2300"/>
              </a:spcBef>
            </a:pPr>
            <a:r>
              <a:rPr sz="1600" i="1" dirty="0">
                <a:latin typeface="Times New Roman"/>
                <a:cs typeface="Times New Roman"/>
              </a:rPr>
              <a:t>Land </a:t>
            </a:r>
            <a:r>
              <a:rPr sz="1600" i="1" spc="-5" dirty="0">
                <a:latin typeface="Times New Roman"/>
                <a:cs typeface="Times New Roman"/>
              </a:rPr>
              <a:t>surveying </a:t>
            </a:r>
            <a:r>
              <a:rPr sz="1600" i="1" dirty="0">
                <a:latin typeface="Times New Roman"/>
                <a:cs typeface="Times New Roman"/>
              </a:rPr>
              <a:t>is </a:t>
            </a:r>
            <a:r>
              <a:rPr sz="1600" i="1" spc="-5" dirty="0">
                <a:latin typeface="Times New Roman"/>
                <a:cs typeface="Times New Roman"/>
              </a:rPr>
              <a:t>basically </a:t>
            </a:r>
            <a:r>
              <a:rPr sz="1600" i="1" dirty="0">
                <a:latin typeface="Times New Roman"/>
                <a:cs typeface="Times New Roman"/>
              </a:rPr>
              <a:t>an art and </a:t>
            </a:r>
            <a:r>
              <a:rPr sz="1600" i="1" spc="-5" dirty="0">
                <a:latin typeface="Times New Roman"/>
                <a:cs typeface="Times New Roman"/>
              </a:rPr>
              <a:t>science </a:t>
            </a:r>
            <a:r>
              <a:rPr sz="1600" i="1" dirty="0">
                <a:latin typeface="Times New Roman"/>
                <a:cs typeface="Times New Roman"/>
              </a:rPr>
              <a:t>of mapping and </a:t>
            </a:r>
            <a:r>
              <a:rPr sz="1600" i="1" spc="-5" dirty="0">
                <a:latin typeface="Times New Roman"/>
                <a:cs typeface="Times New Roman"/>
              </a:rPr>
              <a:t>measuring </a:t>
            </a:r>
            <a:r>
              <a:rPr sz="1600" i="1" dirty="0">
                <a:latin typeface="Times New Roman"/>
                <a:cs typeface="Times New Roman"/>
              </a:rPr>
              <a:t>land. The </a:t>
            </a:r>
            <a:r>
              <a:rPr sz="1600" i="1" spc="-5" dirty="0">
                <a:latin typeface="Times New Roman"/>
                <a:cs typeface="Times New Roman"/>
              </a:rPr>
              <a:t>entire  scope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profession </a:t>
            </a:r>
            <a:r>
              <a:rPr sz="1600" i="1" dirty="0">
                <a:latin typeface="Times New Roman"/>
                <a:cs typeface="Times New Roman"/>
              </a:rPr>
              <a:t>is </a:t>
            </a:r>
            <a:r>
              <a:rPr sz="1600" i="1" spc="-5" dirty="0">
                <a:latin typeface="Times New Roman"/>
                <a:cs typeface="Times New Roman"/>
              </a:rPr>
              <a:t>wide; it actually boils </a:t>
            </a:r>
            <a:r>
              <a:rPr sz="1600" i="1" dirty="0">
                <a:latin typeface="Times New Roman"/>
                <a:cs typeface="Times New Roman"/>
              </a:rPr>
              <a:t>down to </a:t>
            </a:r>
            <a:r>
              <a:rPr sz="1600" i="1" spc="-5" dirty="0">
                <a:latin typeface="Times New Roman"/>
                <a:cs typeface="Times New Roman"/>
              </a:rPr>
              <a:t>calculate </a:t>
            </a:r>
            <a:r>
              <a:rPr sz="1600" i="1" dirty="0">
                <a:latin typeface="Times New Roman"/>
                <a:cs typeface="Times New Roman"/>
              </a:rPr>
              <a:t>where the </a:t>
            </a:r>
            <a:r>
              <a:rPr sz="1600" i="1" spc="-5" dirty="0">
                <a:latin typeface="Times New Roman"/>
                <a:cs typeface="Times New Roman"/>
              </a:rPr>
              <a:t>land </a:t>
            </a:r>
            <a:r>
              <a:rPr sz="1600" i="1" dirty="0">
                <a:latin typeface="Times New Roman"/>
                <a:cs typeface="Times New Roman"/>
              </a:rPr>
              <a:t>boundaries </a:t>
            </a:r>
            <a:r>
              <a:rPr sz="1600" i="1" spc="-5" dirty="0">
                <a:latin typeface="Times New Roman"/>
                <a:cs typeface="Times New Roman"/>
              </a:rPr>
              <a:t>are  situated. This is very important </a:t>
            </a:r>
            <a:r>
              <a:rPr sz="1600" i="1" dirty="0">
                <a:latin typeface="Times New Roman"/>
                <a:cs typeface="Times New Roman"/>
              </a:rPr>
              <a:t>as without </a:t>
            </a:r>
            <a:r>
              <a:rPr sz="1600" i="1" spc="-5" dirty="0">
                <a:latin typeface="Times New Roman"/>
                <a:cs typeface="Times New Roman"/>
              </a:rPr>
              <a:t>this service, </a:t>
            </a:r>
            <a:r>
              <a:rPr sz="1600" i="1" dirty="0">
                <a:latin typeface="Times New Roman"/>
                <a:cs typeface="Times New Roman"/>
              </a:rPr>
              <a:t>there would not </a:t>
            </a:r>
            <a:r>
              <a:rPr sz="1600" i="1" spc="-5" dirty="0">
                <a:latin typeface="Times New Roman"/>
                <a:cs typeface="Times New Roman"/>
              </a:rPr>
              <a:t>have </a:t>
            </a:r>
            <a:r>
              <a:rPr sz="1600" i="1" dirty="0">
                <a:latin typeface="Times New Roman"/>
                <a:cs typeface="Times New Roman"/>
              </a:rPr>
              <a:t>been </a:t>
            </a:r>
            <a:r>
              <a:rPr sz="1600" i="1" spc="-5" dirty="0">
                <a:latin typeface="Times New Roman"/>
                <a:cs typeface="Times New Roman"/>
              </a:rPr>
              <a:t>railroads,  skyscrapers could </a:t>
            </a:r>
            <a:r>
              <a:rPr sz="1600" i="1" dirty="0">
                <a:latin typeface="Times New Roman"/>
                <a:cs typeface="Times New Roman"/>
              </a:rPr>
              <a:t>not </a:t>
            </a:r>
            <a:r>
              <a:rPr sz="1600" i="1" spc="-5" dirty="0">
                <a:latin typeface="Times New Roman"/>
                <a:cs typeface="Times New Roman"/>
              </a:rPr>
              <a:t>have </a:t>
            </a:r>
            <a:r>
              <a:rPr sz="1600" i="1" dirty="0">
                <a:latin typeface="Times New Roman"/>
                <a:cs typeface="Times New Roman"/>
              </a:rPr>
              <a:t>been </a:t>
            </a:r>
            <a:r>
              <a:rPr sz="1600" i="1" spc="-5" dirty="0">
                <a:latin typeface="Times New Roman"/>
                <a:cs typeface="Times New Roman"/>
              </a:rPr>
              <a:t>erected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neither </a:t>
            </a:r>
            <a:r>
              <a:rPr sz="1600" i="1" dirty="0">
                <a:latin typeface="Times New Roman"/>
                <a:cs typeface="Times New Roman"/>
              </a:rPr>
              <a:t>any </a:t>
            </a:r>
            <a:r>
              <a:rPr sz="1600" i="1" spc="-5" dirty="0">
                <a:latin typeface="Times New Roman"/>
                <a:cs typeface="Times New Roman"/>
              </a:rPr>
              <a:t>individual could </a:t>
            </a:r>
            <a:r>
              <a:rPr sz="1600" i="1" dirty="0">
                <a:latin typeface="Times New Roman"/>
                <a:cs typeface="Times New Roman"/>
              </a:rPr>
              <a:t>have put </a:t>
            </a:r>
            <a:r>
              <a:rPr sz="1600" i="1" spc="-5" dirty="0">
                <a:latin typeface="Times New Roman"/>
                <a:cs typeface="Times New Roman"/>
              </a:rPr>
              <a:t>fences  </a:t>
            </a:r>
            <a:r>
              <a:rPr sz="1600" i="1" dirty="0">
                <a:latin typeface="Times New Roman"/>
                <a:cs typeface="Times New Roman"/>
              </a:rPr>
              <a:t>around </a:t>
            </a:r>
            <a:r>
              <a:rPr sz="1600" i="1" spc="-5" dirty="0">
                <a:latin typeface="Times New Roman"/>
                <a:cs typeface="Times New Roman"/>
              </a:rPr>
              <a:t>their yards for </a:t>
            </a:r>
            <a:r>
              <a:rPr sz="1600" i="1" dirty="0">
                <a:latin typeface="Times New Roman"/>
                <a:cs typeface="Times New Roman"/>
              </a:rPr>
              <a:t>not </a:t>
            </a:r>
            <a:r>
              <a:rPr sz="1600" i="1" spc="-5" dirty="0">
                <a:latin typeface="Times New Roman"/>
                <a:cs typeface="Times New Roman"/>
              </a:rPr>
              <a:t>intruding </a:t>
            </a:r>
            <a:r>
              <a:rPr sz="1600" i="1" dirty="0">
                <a:latin typeface="Times New Roman"/>
                <a:cs typeface="Times New Roman"/>
              </a:rPr>
              <a:t>others land.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6880" y="392429"/>
            <a:ext cx="3479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</a:rPr>
              <a:t>Definition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Surveying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222250"/>
            <a:ext cx="3392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Measuring </a:t>
            </a:r>
            <a:r>
              <a:rPr sz="1800" spc="-10" dirty="0">
                <a:solidFill>
                  <a:srgbClr val="000000"/>
                </a:solidFill>
              </a:rPr>
              <a:t>the </a:t>
            </a:r>
            <a:r>
              <a:rPr sz="1800" spc="-5" dirty="0">
                <a:solidFill>
                  <a:srgbClr val="000000"/>
                </a:solidFill>
              </a:rPr>
              <a:t>Area by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Coordinates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01320" y="654050"/>
            <a:ext cx="4923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Area </a:t>
            </a:r>
            <a:r>
              <a:rPr sz="1400" i="1" dirty="0">
                <a:latin typeface="Times New Roman"/>
                <a:cs typeface="Times New Roman"/>
              </a:rPr>
              <a:t>of a trapezoid: one-half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sum of the bases times the altitude.  </a:t>
            </a:r>
            <a:r>
              <a:rPr sz="1400" i="1" spc="-5" dirty="0">
                <a:latin typeface="Times New Roman"/>
                <a:cs typeface="Times New Roman"/>
              </a:rPr>
              <a:t>Area </a:t>
            </a:r>
            <a:r>
              <a:rPr sz="1400" i="1" dirty="0">
                <a:latin typeface="Times New Roman"/>
                <a:cs typeface="Times New Roman"/>
              </a:rPr>
              <a:t>of a triangle: one-half the product of the base and the</a:t>
            </a:r>
            <a:r>
              <a:rPr sz="1400" i="1" spc="6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altitude.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7821" y="2387021"/>
            <a:ext cx="2871208" cy="1545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759048"/>
            <a:ext cx="2876400" cy="1566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17259" y="816609"/>
            <a:ext cx="741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0" dirty="0">
                <a:latin typeface="Trebuchet MS"/>
                <a:cs typeface="Trebuchet MS"/>
              </a:rPr>
              <a:t>T</a:t>
            </a:r>
            <a:r>
              <a:rPr sz="1400" spc="-60" dirty="0">
                <a:latin typeface="Trebuchet MS"/>
                <a:cs typeface="Trebuchet MS"/>
              </a:rPr>
              <a:t>r</a:t>
            </a:r>
            <a:r>
              <a:rPr sz="1400" spc="-55" dirty="0">
                <a:latin typeface="Trebuchet MS"/>
                <a:cs typeface="Trebuchet MS"/>
              </a:rPr>
              <a:t>a</a:t>
            </a:r>
            <a:r>
              <a:rPr sz="1400" spc="-70" dirty="0">
                <a:latin typeface="Trebuchet MS"/>
                <a:cs typeface="Trebuchet MS"/>
              </a:rPr>
              <a:t>pe</a:t>
            </a:r>
            <a:r>
              <a:rPr sz="1400" spc="-120" dirty="0">
                <a:latin typeface="Trebuchet MS"/>
                <a:cs typeface="Trebuchet MS"/>
              </a:rPr>
              <a:t>z</a:t>
            </a:r>
            <a:r>
              <a:rPr sz="1400" spc="-5" dirty="0">
                <a:latin typeface="Trebuchet MS"/>
                <a:cs typeface="Trebuchet MS"/>
              </a:rPr>
              <a:t>o</a:t>
            </a:r>
            <a:r>
              <a:rPr sz="1400" spc="-70" dirty="0">
                <a:latin typeface="Trebuchet MS"/>
                <a:cs typeface="Trebuchet MS"/>
              </a:rPr>
              <a:t>id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320" y="1375409"/>
            <a:ext cx="6267450" cy="174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5245" algn="just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The area enclosed within a figure can be computed by coordinates.  This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done by forming trapezoids and determining their areas.</a:t>
            </a:r>
            <a:endParaRPr sz="1400">
              <a:latin typeface="Times New Roman"/>
              <a:cs typeface="Times New Roman"/>
            </a:endParaRPr>
          </a:p>
          <a:p>
            <a:pPr marL="12700" marR="1324610" algn="just">
              <a:lnSpc>
                <a:spcPts val="1680"/>
              </a:lnSpc>
              <a:spcBef>
                <a:spcPts val="45"/>
              </a:spcBef>
            </a:pPr>
            <a:r>
              <a:rPr sz="1400" i="1" dirty="0">
                <a:latin typeface="Times New Roman"/>
                <a:cs typeface="Times New Roman"/>
              </a:rPr>
              <a:t>Trapezoids are formed by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abscissas of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corners. Ordinates at  the corners provide the altitudes of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trapezoids. A sketch of the  figure will aid </a:t>
            </a:r>
            <a:r>
              <a:rPr sz="1400" i="1" spc="5" dirty="0">
                <a:latin typeface="Times New Roman"/>
                <a:cs typeface="Times New Roman"/>
              </a:rPr>
              <a:t>in the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computations.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ts val="1375"/>
              </a:lnSpc>
            </a:pPr>
            <a:r>
              <a:rPr sz="1400" spc="-130" dirty="0">
                <a:latin typeface="Trebuchet MS"/>
                <a:cs typeface="Trebuchet MS"/>
              </a:rPr>
              <a:t>T</a:t>
            </a:r>
            <a:r>
              <a:rPr sz="1400" spc="-60" dirty="0">
                <a:latin typeface="Trebuchet MS"/>
                <a:cs typeface="Trebuchet MS"/>
              </a:rPr>
              <a:t>ri</a:t>
            </a:r>
            <a:r>
              <a:rPr sz="1400" spc="-90" dirty="0">
                <a:latin typeface="Trebuchet MS"/>
                <a:cs typeface="Trebuchet MS"/>
              </a:rPr>
              <a:t>a</a:t>
            </a:r>
            <a:r>
              <a:rPr sz="1400" spc="-40" dirty="0">
                <a:latin typeface="Trebuchet MS"/>
                <a:cs typeface="Trebuchet MS"/>
              </a:rPr>
              <a:t>n</a:t>
            </a:r>
            <a:r>
              <a:rPr sz="1400" spc="-75" dirty="0">
                <a:latin typeface="Trebuchet MS"/>
                <a:cs typeface="Trebuchet MS"/>
              </a:rPr>
              <a:t>gle</a:t>
            </a:r>
            <a:endParaRPr sz="1400">
              <a:latin typeface="Trebuchet MS"/>
              <a:cs typeface="Trebuchet MS"/>
            </a:endParaRPr>
          </a:p>
          <a:p>
            <a:pPr marL="260985" indent="-17716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261620" algn="l"/>
              </a:tabLst>
            </a:pPr>
            <a:r>
              <a:rPr sz="1400" i="1" dirty="0">
                <a:latin typeface="Times New Roman"/>
                <a:cs typeface="Times New Roman"/>
              </a:rPr>
              <a:t>Find the </a:t>
            </a:r>
            <a:r>
              <a:rPr sz="1400" i="1" spc="5" dirty="0">
                <a:latin typeface="Times New Roman"/>
                <a:cs typeface="Times New Roman"/>
              </a:rPr>
              <a:t>latitude </a:t>
            </a:r>
            <a:r>
              <a:rPr sz="1400" i="1" dirty="0">
                <a:latin typeface="Times New Roman"/>
                <a:cs typeface="Times New Roman"/>
              </a:rPr>
              <a:t>and departure between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points.</a:t>
            </a:r>
            <a:endParaRPr sz="1400">
              <a:latin typeface="Times New Roman"/>
              <a:cs typeface="Times New Roman"/>
            </a:endParaRPr>
          </a:p>
          <a:p>
            <a:pPr marL="260985" indent="-177165">
              <a:lnSpc>
                <a:spcPct val="100000"/>
              </a:lnSpc>
              <a:buAutoNum type="arabicPeriod"/>
              <a:tabLst>
                <a:tab pos="261620" algn="l"/>
              </a:tabLst>
            </a:pPr>
            <a:r>
              <a:rPr sz="1400" i="1" dirty="0">
                <a:latin typeface="Times New Roman"/>
                <a:cs typeface="Times New Roman"/>
              </a:rPr>
              <a:t>Find the area of the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figure.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970" y="3125470"/>
            <a:ext cx="3672840" cy="3481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7309" y="4231196"/>
            <a:ext cx="4635363" cy="1660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9100" y="6047740"/>
            <a:ext cx="3168650" cy="356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59909" y="3893820"/>
            <a:ext cx="640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Trebuchet MS"/>
                <a:cs typeface="Trebuchet MS"/>
              </a:rPr>
              <a:t>Answers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20</a:t>
            </a:fld>
            <a:endParaRPr spc="-3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294640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Traverse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364479" y="4089400"/>
            <a:ext cx="3437889" cy="2246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7219" y="726440"/>
            <a:ext cx="8020684" cy="534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A Traverse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a succession of straight lines along or through the area to be surveyed. </a:t>
            </a:r>
            <a:r>
              <a:rPr sz="1400" i="1" spc="-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directions and  lengths of these lines are determined by measurements taken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field.</a:t>
            </a:r>
            <a:endParaRPr sz="1400">
              <a:latin typeface="Times New Roman"/>
              <a:cs typeface="Times New Roman"/>
            </a:endParaRPr>
          </a:p>
          <a:p>
            <a:pPr marL="12700" marR="150495">
              <a:lnSpc>
                <a:spcPct val="100000"/>
              </a:lnSpc>
              <a:spcBef>
                <a:spcPts val="600"/>
              </a:spcBef>
            </a:pPr>
            <a:r>
              <a:rPr sz="1400" i="1" dirty="0">
                <a:latin typeface="Times New Roman"/>
                <a:cs typeface="Times New Roman"/>
              </a:rPr>
              <a:t>A traverse is currently the most </a:t>
            </a:r>
            <a:r>
              <a:rPr sz="1400" i="1" spc="-5" dirty="0">
                <a:latin typeface="Times New Roman"/>
                <a:cs typeface="Times New Roman"/>
              </a:rPr>
              <a:t>common </a:t>
            </a:r>
            <a:r>
              <a:rPr sz="1400" i="1" dirty="0">
                <a:latin typeface="Times New Roman"/>
                <a:cs typeface="Times New Roman"/>
              </a:rPr>
              <a:t>of several possible methods for establishing a series or network of  monuments with known positions on the ground. Such monuments are referred to as horizontal control points  and collectively, they comprise the horizontal control </a:t>
            </a:r>
            <a:r>
              <a:rPr sz="1400" i="1" spc="5" dirty="0">
                <a:latin typeface="Times New Roman"/>
                <a:cs typeface="Times New Roman"/>
              </a:rPr>
              <a:t>for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project.</a:t>
            </a:r>
            <a:endParaRPr sz="1400">
              <a:latin typeface="Times New Roman"/>
              <a:cs typeface="Times New Roman"/>
            </a:endParaRPr>
          </a:p>
          <a:p>
            <a:pPr marL="27305" marR="5080" algn="just">
              <a:lnSpc>
                <a:spcPct val="100000"/>
              </a:lnSpc>
              <a:spcBef>
                <a:spcPts val="780"/>
              </a:spcBef>
            </a:pPr>
            <a:r>
              <a:rPr sz="1400" i="1" dirty="0">
                <a:latin typeface="Times New Roman"/>
                <a:cs typeface="Times New Roman"/>
              </a:rPr>
              <a:t>In the past, triangulation networks have </a:t>
            </a:r>
            <a:r>
              <a:rPr sz="1400" i="1" spc="-5" dirty="0">
                <a:latin typeface="Times New Roman"/>
                <a:cs typeface="Times New Roman"/>
              </a:rPr>
              <a:t>served </a:t>
            </a:r>
            <a:r>
              <a:rPr sz="1400" i="1" dirty="0">
                <a:latin typeface="Times New Roman"/>
                <a:cs typeface="Times New Roman"/>
              </a:rPr>
              <a:t>as horizontal control </a:t>
            </a:r>
            <a:r>
              <a:rPr sz="1400" i="1" spc="5" dirty="0">
                <a:latin typeface="Times New Roman"/>
                <a:cs typeface="Times New Roman"/>
              </a:rPr>
              <a:t>for </a:t>
            </a:r>
            <a:r>
              <a:rPr sz="1400" i="1" dirty="0">
                <a:latin typeface="Times New Roman"/>
                <a:cs typeface="Times New Roman"/>
              </a:rPr>
              <a:t>larger areas, </a:t>
            </a:r>
            <a:r>
              <a:rPr sz="1400" i="1" spc="-5" dirty="0">
                <a:latin typeface="Times New Roman"/>
                <a:cs typeface="Times New Roman"/>
              </a:rPr>
              <a:t>sometimes </a:t>
            </a:r>
            <a:r>
              <a:rPr sz="1400" i="1" dirty="0">
                <a:latin typeface="Times New Roman"/>
                <a:cs typeface="Times New Roman"/>
              </a:rPr>
              <a:t>covering  several states. </a:t>
            </a:r>
            <a:r>
              <a:rPr sz="1400" i="1" spc="-5" dirty="0">
                <a:latin typeface="Times New Roman"/>
                <a:cs typeface="Times New Roman"/>
              </a:rPr>
              <a:t>They </a:t>
            </a:r>
            <a:r>
              <a:rPr sz="1400" i="1" dirty="0">
                <a:latin typeface="Times New Roman"/>
                <a:cs typeface="Times New Roman"/>
              </a:rPr>
              <a:t>have </a:t>
            </a:r>
            <a:r>
              <a:rPr sz="1400" i="1" spc="-5" dirty="0">
                <a:latin typeface="Times New Roman"/>
                <a:cs typeface="Times New Roman"/>
              </a:rPr>
              <a:t>been </a:t>
            </a:r>
            <a:r>
              <a:rPr sz="1400" i="1" dirty="0">
                <a:latin typeface="Times New Roman"/>
                <a:cs typeface="Times New Roman"/>
              </a:rPr>
              <a:t>replaced recently in </a:t>
            </a:r>
            <a:r>
              <a:rPr sz="1400" i="1" spc="-5" dirty="0">
                <a:latin typeface="Times New Roman"/>
                <a:cs typeface="Times New Roman"/>
              </a:rPr>
              <a:t>many </a:t>
            </a:r>
            <a:r>
              <a:rPr sz="1400" i="1" dirty="0">
                <a:latin typeface="Times New Roman"/>
                <a:cs typeface="Times New Roman"/>
              </a:rPr>
              <a:t>places by </a:t>
            </a:r>
            <a:r>
              <a:rPr sz="1400" i="1" spc="-5" dirty="0">
                <a:latin typeface="Times New Roman"/>
                <a:cs typeface="Times New Roman"/>
              </a:rPr>
              <a:t>GPS </a:t>
            </a:r>
            <a:r>
              <a:rPr sz="1400" i="1" dirty="0">
                <a:latin typeface="Times New Roman"/>
                <a:cs typeface="Times New Roman"/>
              </a:rPr>
              <a:t>networks. </a:t>
            </a:r>
            <a:r>
              <a:rPr sz="1400" i="1" spc="-5" dirty="0">
                <a:latin typeface="Times New Roman"/>
                <a:cs typeface="Times New Roman"/>
              </a:rPr>
              <a:t>(GPS </a:t>
            </a:r>
            <a:r>
              <a:rPr sz="1400" i="1" dirty="0">
                <a:latin typeface="Times New Roman"/>
                <a:cs typeface="Times New Roman"/>
              </a:rPr>
              <a:t>will be discussed in  more detail later.) </a:t>
            </a:r>
            <a:r>
              <a:rPr sz="1400" i="1" spc="-5" dirty="0">
                <a:latin typeface="Times New Roman"/>
                <a:cs typeface="Times New Roman"/>
              </a:rPr>
              <a:t>GPS </a:t>
            </a:r>
            <a:r>
              <a:rPr sz="1400" i="1" dirty="0">
                <a:latin typeface="Times New Roman"/>
                <a:cs typeface="Times New Roman"/>
              </a:rPr>
              <a:t>and other methods capitalizing on new technology may eventually replace traversing  as a primary means of establishing horizontal control. Meanwhile, most surveys covering relatively small  areas will continue to rely on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traverses.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</a:pPr>
            <a:r>
              <a:rPr sz="1400" i="1" spc="-5" dirty="0">
                <a:latin typeface="Times New Roman"/>
                <a:cs typeface="Times New Roman"/>
              </a:rPr>
              <a:t>Whatever</a:t>
            </a:r>
            <a:r>
              <a:rPr sz="1400" i="1" spc="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method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is</a:t>
            </a:r>
            <a:r>
              <a:rPr sz="1400" i="1" spc="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employed</a:t>
            </a:r>
            <a:r>
              <a:rPr sz="1400" i="1" spc="45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to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establish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horizontal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control,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the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result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is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to</a:t>
            </a:r>
            <a:r>
              <a:rPr sz="1400" i="1" spc="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assign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rectangular</a:t>
            </a:r>
            <a:r>
              <a:rPr sz="1400" i="1" spc="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coordinates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12700" marR="8255">
              <a:lnSpc>
                <a:spcPts val="1670"/>
              </a:lnSpc>
              <a:spcBef>
                <a:spcPts val="60"/>
              </a:spcBef>
            </a:pPr>
            <a:r>
              <a:rPr sz="1400" i="1" spc="-5" dirty="0">
                <a:latin typeface="Times New Roman"/>
                <a:cs typeface="Times New Roman"/>
              </a:rPr>
              <a:t>each </a:t>
            </a:r>
            <a:r>
              <a:rPr sz="1400" i="1" dirty="0">
                <a:latin typeface="Times New Roman"/>
                <a:cs typeface="Times New Roman"/>
              </a:rPr>
              <a:t>control point within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survey. This allows </a:t>
            </a:r>
            <a:r>
              <a:rPr sz="1400" i="1" spc="-5" dirty="0">
                <a:latin typeface="Times New Roman"/>
                <a:cs typeface="Times New Roman"/>
              </a:rPr>
              <a:t>each </a:t>
            </a:r>
            <a:r>
              <a:rPr sz="1400" i="1" dirty="0">
                <a:latin typeface="Times New Roman"/>
                <a:cs typeface="Times New Roman"/>
              </a:rPr>
              <a:t>point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be related to every other point with respect to  distance and direction, as well as to permit areas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be calculated </a:t>
            </a:r>
            <a:r>
              <a:rPr sz="1400" i="1" spc="-5" dirty="0">
                <a:latin typeface="Times New Roman"/>
                <a:cs typeface="Times New Roman"/>
              </a:rPr>
              <a:t>when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needed.</a:t>
            </a:r>
            <a:endParaRPr sz="14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1090"/>
              </a:spcBef>
            </a:pPr>
            <a:r>
              <a:rPr sz="1600" b="1" i="1" spc="-5" dirty="0">
                <a:latin typeface="Times New Roman"/>
                <a:cs typeface="Times New Roman"/>
              </a:rPr>
              <a:t>Types </a:t>
            </a:r>
            <a:r>
              <a:rPr sz="1600" b="1" i="1" dirty="0">
                <a:latin typeface="Times New Roman"/>
                <a:cs typeface="Times New Roman"/>
              </a:rPr>
              <a:t>of</a:t>
            </a:r>
            <a:r>
              <a:rPr sz="1600" b="1" i="1" spc="-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traverses</a:t>
            </a:r>
            <a:endParaRPr sz="1600">
              <a:latin typeface="Times New Roman"/>
              <a:cs typeface="Times New Roman"/>
            </a:endParaRPr>
          </a:p>
          <a:p>
            <a:pPr marL="53975" marR="3669665">
              <a:lnSpc>
                <a:spcPct val="100000"/>
              </a:lnSpc>
              <a:spcBef>
                <a:spcPts val="500"/>
              </a:spcBef>
            </a:pPr>
            <a:r>
              <a:rPr sz="1400" i="1" dirty="0">
                <a:latin typeface="Times New Roman"/>
                <a:cs typeface="Times New Roman"/>
              </a:rPr>
              <a:t>There are several types or designs of traverses that </a:t>
            </a:r>
            <a:r>
              <a:rPr sz="1400" i="1" spc="-5" dirty="0">
                <a:latin typeface="Times New Roman"/>
                <a:cs typeface="Times New Roman"/>
              </a:rPr>
              <a:t>can </a:t>
            </a:r>
            <a:r>
              <a:rPr sz="1400" i="1" dirty="0">
                <a:latin typeface="Times New Roman"/>
                <a:cs typeface="Times New Roman"/>
              </a:rPr>
              <a:t>be  utilized on any given survey. </a:t>
            </a:r>
            <a:r>
              <a:rPr sz="1400" i="1" spc="-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terms open and closed are  used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describe certain characteristics of a traverse. If not  specified, they are assumed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refer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the mathematical  rather than geometrical properties of the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traverse.</a:t>
            </a:r>
            <a:endParaRPr sz="1400">
              <a:latin typeface="Times New Roman"/>
              <a:cs typeface="Times New Roman"/>
            </a:endParaRPr>
          </a:p>
          <a:p>
            <a:pPr marL="53975" marR="3695065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A Geometrically Closed Traverse creates a closed  geometrical shape, such as the first two examples </a:t>
            </a:r>
            <a:r>
              <a:rPr sz="1400" i="1" spc="5" dirty="0">
                <a:latin typeface="Times New Roman"/>
                <a:cs typeface="Times New Roman"/>
              </a:rPr>
              <a:t>in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Figure</a:t>
            </a:r>
            <a:endParaRPr sz="1400">
              <a:latin typeface="Times New Roman"/>
              <a:cs typeface="Times New Roman"/>
            </a:endParaRPr>
          </a:p>
          <a:p>
            <a:pPr marL="53975" marR="3754754">
              <a:lnSpc>
                <a:spcPts val="1680"/>
              </a:lnSpc>
              <a:spcBef>
                <a:spcPts val="45"/>
              </a:spcBef>
            </a:pPr>
            <a:r>
              <a:rPr sz="1400" i="1" dirty="0">
                <a:latin typeface="Times New Roman"/>
                <a:cs typeface="Times New Roman"/>
              </a:rPr>
              <a:t>A. The traverse ends on one of two points, either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on  same point from which it began or on </a:t>
            </a:r>
            <a:r>
              <a:rPr sz="1400" i="1" spc="5" dirty="0">
                <a:latin typeface="Times New Roman"/>
                <a:cs typeface="Times New Roman"/>
              </a:rPr>
              <a:t>the initial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backsight.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21</a:t>
            </a:fld>
            <a:endParaRPr spc="-35" dirty="0"/>
          </a:p>
        </p:txBody>
      </p:sp>
      <p:sp>
        <p:nvSpPr>
          <p:cNvPr id="5" name="object 5"/>
          <p:cNvSpPr txBox="1"/>
          <p:nvPr/>
        </p:nvSpPr>
        <p:spPr>
          <a:xfrm>
            <a:off x="659130" y="6041390"/>
            <a:ext cx="4358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The first two traverses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Figure A are geometrically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closed.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7850" y="6010909"/>
            <a:ext cx="490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latin typeface="Trebuchet MS"/>
                <a:cs typeface="Trebuchet MS"/>
              </a:rPr>
              <a:t>Figure</a:t>
            </a:r>
            <a:r>
              <a:rPr sz="1100" spc="-13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30" y="294640"/>
            <a:ext cx="314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Procedure for running </a:t>
            </a:r>
            <a:r>
              <a:rPr sz="1800" dirty="0">
                <a:solidFill>
                  <a:srgbClr val="000000"/>
                </a:solidFill>
              </a:rPr>
              <a:t>a</a:t>
            </a:r>
            <a:r>
              <a:rPr sz="1800" spc="-5" dirty="0">
                <a:solidFill>
                  <a:srgbClr val="000000"/>
                </a:solidFill>
              </a:rPr>
              <a:t> traverse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72440" y="688340"/>
            <a:ext cx="8114665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begin any traverse, a </a:t>
            </a:r>
            <a:r>
              <a:rPr sz="1400" b="1" i="1" dirty="0">
                <a:latin typeface="Times New Roman"/>
                <a:cs typeface="Times New Roman"/>
              </a:rPr>
              <a:t>known point </a:t>
            </a:r>
            <a:r>
              <a:rPr sz="1400" i="1" dirty="0">
                <a:latin typeface="Times New Roman"/>
                <a:cs typeface="Times New Roman"/>
              </a:rPr>
              <a:t>must be occupied. </a:t>
            </a:r>
            <a:r>
              <a:rPr sz="1400" i="1" spc="-5" dirty="0">
                <a:latin typeface="Times New Roman"/>
                <a:cs typeface="Times New Roman"/>
              </a:rPr>
              <a:t>(To </a:t>
            </a:r>
            <a:r>
              <a:rPr sz="1400" i="1" dirty="0">
                <a:latin typeface="Times New Roman"/>
                <a:cs typeface="Times New Roman"/>
              </a:rPr>
              <a:t>occupy a point means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set up and level the transit  or theodolite, directly over a monument on the ground representing </a:t>
            </a:r>
            <a:r>
              <a:rPr sz="1400" i="1" spc="5" dirty="0">
                <a:latin typeface="Times New Roman"/>
                <a:cs typeface="Times New Roman"/>
              </a:rPr>
              <a:t>that </a:t>
            </a:r>
            <a:r>
              <a:rPr sz="1400" i="1" dirty="0">
                <a:latin typeface="Times New Roman"/>
                <a:cs typeface="Times New Roman"/>
              </a:rPr>
              <a:t>point.) Next, a direction must be  established. This can be done by sighting with the instrument a second known point, or any definite object,  which is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a known direction from the occupied point. The object that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instrument is pointed </a:t>
            </a:r>
            <a:r>
              <a:rPr sz="1400" i="1" spc="5" dirty="0">
                <a:latin typeface="Times New Roman"/>
                <a:cs typeface="Times New Roman"/>
              </a:rPr>
              <a:t>to in </a:t>
            </a:r>
            <a:r>
              <a:rPr sz="1400" i="1" dirty="0">
                <a:latin typeface="Times New Roman"/>
                <a:cs typeface="Times New Roman"/>
              </a:rPr>
              <a:t>order to  establish a direction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known as a backsight. Possible examples would be another </a:t>
            </a:r>
            <a:r>
              <a:rPr sz="1400" i="1" spc="-5" dirty="0">
                <a:latin typeface="Times New Roman"/>
                <a:cs typeface="Times New Roman"/>
              </a:rPr>
              <a:t>monument </a:t>
            </a:r>
            <a:r>
              <a:rPr sz="1400" i="1" dirty="0">
                <a:latin typeface="Times New Roman"/>
                <a:cs typeface="Times New Roman"/>
              </a:rPr>
              <a:t>on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ground, a  radio tower or water </a:t>
            </a:r>
            <a:r>
              <a:rPr sz="1400" i="1" spc="5" dirty="0">
                <a:latin typeface="Times New Roman"/>
                <a:cs typeface="Times New Roman"/>
              </a:rPr>
              <a:t>tank </a:t>
            </a:r>
            <a:r>
              <a:rPr sz="1400" i="1" dirty="0">
                <a:latin typeface="Times New Roman"/>
                <a:cs typeface="Times New Roman"/>
              </a:rPr>
              <a:t>on a distant hill, or anything with a known direction from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occupied point. A  celestial body such as Polaris or the sun could also be used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establish an initial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direction.</a:t>
            </a:r>
            <a:endParaRPr sz="1400">
              <a:latin typeface="Times New Roman"/>
              <a:cs typeface="Times New Roman"/>
            </a:endParaRPr>
          </a:p>
          <a:p>
            <a:pPr marL="12700" marR="8255" algn="just">
              <a:lnSpc>
                <a:spcPts val="1680"/>
              </a:lnSpc>
              <a:spcBef>
                <a:spcPts val="45"/>
              </a:spcBef>
            </a:pPr>
            <a:r>
              <a:rPr sz="1400" i="1" dirty="0">
                <a:latin typeface="Times New Roman"/>
                <a:cs typeface="Times New Roman"/>
              </a:rPr>
              <a:t>Once the instrument is occupying a known point, for </a:t>
            </a:r>
            <a:r>
              <a:rPr sz="1400" i="1" spc="-5" dirty="0">
                <a:latin typeface="Times New Roman"/>
                <a:cs typeface="Times New Roman"/>
              </a:rPr>
              <a:t>example </a:t>
            </a:r>
            <a:r>
              <a:rPr sz="1400" i="1" dirty="0">
                <a:latin typeface="Times New Roman"/>
                <a:cs typeface="Times New Roman"/>
              </a:rPr>
              <a:t>point number 2, and the telescope has </a:t>
            </a:r>
            <a:r>
              <a:rPr sz="1400" i="1" spc="-5" dirty="0">
                <a:latin typeface="Times New Roman"/>
                <a:cs typeface="Times New Roman"/>
              </a:rPr>
              <a:t>been  </a:t>
            </a:r>
            <a:r>
              <a:rPr sz="1400" i="1" dirty="0">
                <a:latin typeface="Times New Roman"/>
                <a:cs typeface="Times New Roman"/>
              </a:rPr>
              <a:t>pointed toward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backsight, perhaps toward point number 1, then an angle and a distance is measured </a:t>
            </a:r>
            <a:r>
              <a:rPr sz="1400" i="1" spc="5" dirty="0">
                <a:latin typeface="Times New Roman"/>
                <a:cs typeface="Times New Roman"/>
              </a:rPr>
              <a:t>to the  </a:t>
            </a:r>
            <a:r>
              <a:rPr sz="1400" i="1" dirty="0">
                <a:latin typeface="Times New Roman"/>
                <a:cs typeface="Times New Roman"/>
              </a:rPr>
              <a:t>first unknown point. </a:t>
            </a:r>
            <a:r>
              <a:rPr sz="1400" i="1" spc="-5" dirty="0">
                <a:latin typeface="Times New Roman"/>
                <a:cs typeface="Times New Roman"/>
              </a:rPr>
              <a:t>An </a:t>
            </a:r>
            <a:r>
              <a:rPr sz="1400" i="1" dirty="0">
                <a:latin typeface="Times New Roman"/>
                <a:cs typeface="Times New Roman"/>
              </a:rPr>
              <a:t>unknown point being measured </a:t>
            </a:r>
            <a:r>
              <a:rPr sz="1400" i="1" spc="5" dirty="0">
                <a:latin typeface="Times New Roman"/>
                <a:cs typeface="Times New Roman"/>
              </a:rPr>
              <a:t>to is </a:t>
            </a:r>
            <a:r>
              <a:rPr sz="1400" i="1" dirty="0">
                <a:latin typeface="Times New Roman"/>
                <a:cs typeface="Times New Roman"/>
              </a:rPr>
              <a:t>called a foresight. </a:t>
            </a:r>
            <a:r>
              <a:rPr sz="1400" i="1" spc="-5" dirty="0">
                <a:latin typeface="Times New Roman"/>
                <a:cs typeface="Times New Roman"/>
              </a:rPr>
              <a:t>With </a:t>
            </a:r>
            <a:r>
              <a:rPr sz="1400" i="1" dirty="0">
                <a:latin typeface="Times New Roman"/>
                <a:cs typeface="Times New Roman"/>
              </a:rPr>
              <a:t>this data, the position of  </a:t>
            </a:r>
            <a:r>
              <a:rPr sz="1400" i="1" spc="5" dirty="0">
                <a:latin typeface="Times New Roman"/>
                <a:cs typeface="Times New Roman"/>
              </a:rPr>
              <a:t>this </a:t>
            </a:r>
            <a:r>
              <a:rPr sz="1400" i="1" dirty="0">
                <a:latin typeface="Times New Roman"/>
                <a:cs typeface="Times New Roman"/>
              </a:rPr>
              <a:t>point (lets call it point number 100) can be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determined.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25"/>
              </a:lnSpc>
            </a:pPr>
            <a:r>
              <a:rPr sz="1400" i="1" dirty="0">
                <a:latin typeface="Times New Roman"/>
                <a:cs typeface="Times New Roman"/>
              </a:rPr>
              <a:t>The </a:t>
            </a:r>
            <a:r>
              <a:rPr sz="1400" i="1" spc="-5" dirty="0">
                <a:latin typeface="Times New Roman"/>
                <a:cs typeface="Times New Roman"/>
              </a:rPr>
              <a:t>next </a:t>
            </a:r>
            <a:r>
              <a:rPr sz="1400" i="1" dirty="0">
                <a:latin typeface="Times New Roman"/>
                <a:cs typeface="Times New Roman"/>
              </a:rPr>
              <a:t>step is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spc="-5" dirty="0">
                <a:latin typeface="Times New Roman"/>
                <a:cs typeface="Times New Roman"/>
              </a:rPr>
              <a:t>move </a:t>
            </a:r>
            <a:r>
              <a:rPr sz="1400" i="1" dirty="0">
                <a:latin typeface="Times New Roman"/>
                <a:cs typeface="Times New Roman"/>
              </a:rPr>
              <a:t>the instrument ahead </a:t>
            </a:r>
            <a:r>
              <a:rPr sz="1400" i="1" spc="5" dirty="0">
                <a:latin typeface="Times New Roman"/>
                <a:cs typeface="Times New Roman"/>
              </a:rPr>
              <a:t>to the </a:t>
            </a:r>
            <a:r>
              <a:rPr sz="1400" i="1" dirty="0">
                <a:latin typeface="Times New Roman"/>
                <a:cs typeface="Times New Roman"/>
              </a:rPr>
              <a:t>former foresight and duplicate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entire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process.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9859" y="3779520"/>
            <a:ext cx="4679949" cy="2160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22</a:t>
            </a:fld>
            <a:endParaRPr spc="-3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3630" y="6428740"/>
            <a:ext cx="25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2</a:t>
            </a:r>
            <a:r>
              <a:rPr sz="1800" spc="-35" dirty="0"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" y="294640"/>
            <a:ext cx="326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How satellite distance </a:t>
            </a:r>
            <a:r>
              <a:rPr sz="1800" dirty="0">
                <a:solidFill>
                  <a:srgbClr val="000000"/>
                </a:solidFill>
              </a:rPr>
              <a:t>is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measured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4958079" y="2846070"/>
            <a:ext cx="3996333" cy="2537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659" y="726440"/>
            <a:ext cx="8545195" cy="483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The Global Positioning System </a:t>
            </a:r>
            <a:r>
              <a:rPr sz="1400" i="1" spc="-5" dirty="0">
                <a:latin typeface="Times New Roman"/>
                <a:cs typeface="Times New Roman"/>
              </a:rPr>
              <a:t>(GPS)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a navigational or positioning system developed by the United States  Department of Defense. It was designed as a fast positioning system for 24 hour a day, three dimensional coverage  worldwide.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680"/>
              </a:lnSpc>
              <a:spcBef>
                <a:spcPts val="45"/>
              </a:spcBef>
            </a:pPr>
            <a:r>
              <a:rPr sz="1400" i="1" dirty="0">
                <a:latin typeface="Times New Roman"/>
                <a:cs typeface="Times New Roman"/>
              </a:rPr>
              <a:t>It is based on a constellation of 21 active and 3 spare satellites orbiting 10,900 miles above the earth. The </a:t>
            </a:r>
            <a:r>
              <a:rPr sz="1400" i="1" spc="-5" dirty="0">
                <a:latin typeface="Times New Roman"/>
                <a:cs typeface="Times New Roman"/>
              </a:rPr>
              <a:t>GPS  (NAVSTAR) </a:t>
            </a:r>
            <a:r>
              <a:rPr sz="1400" i="1" dirty="0">
                <a:latin typeface="Times New Roman"/>
                <a:cs typeface="Times New Roman"/>
              </a:rPr>
              <a:t>satellites have an orbital period of 12 hours and are not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geosynchronous orbit (they are not stationary  over a point on the earth). They maintain a very precise orbit and their position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known at any given </a:t>
            </a:r>
            <a:r>
              <a:rPr sz="1400" i="1" spc="-5" dirty="0">
                <a:latin typeface="Times New Roman"/>
                <a:cs typeface="Times New Roman"/>
              </a:rPr>
              <a:t>moment </a:t>
            </a:r>
            <a:r>
              <a:rPr sz="1400" i="1" dirty="0">
                <a:latin typeface="Times New Roman"/>
                <a:cs typeface="Times New Roman"/>
              </a:rPr>
              <a:t>in </a:t>
            </a:r>
            <a:r>
              <a:rPr sz="1400" i="1" spc="-5" dirty="0">
                <a:latin typeface="Times New Roman"/>
                <a:cs typeface="Times New Roman"/>
              </a:rPr>
              <a:t>time.  </a:t>
            </a:r>
            <a:r>
              <a:rPr sz="1400" i="1" dirty="0">
                <a:latin typeface="Times New Roman"/>
                <a:cs typeface="Times New Roman"/>
              </a:rPr>
              <a:t>This constellation could allow a </a:t>
            </a:r>
            <a:r>
              <a:rPr sz="1400" i="1" spc="-5" dirty="0">
                <a:latin typeface="Times New Roman"/>
                <a:cs typeface="Times New Roman"/>
              </a:rPr>
              <a:t>GPS </a:t>
            </a:r>
            <a:r>
              <a:rPr sz="1400" i="1" dirty="0">
                <a:latin typeface="Times New Roman"/>
                <a:cs typeface="Times New Roman"/>
              </a:rPr>
              <a:t>user access to up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a maximum of 8 satellites anywhere in the</a:t>
            </a:r>
            <a:r>
              <a:rPr sz="1400" i="1" spc="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world.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sz="1400" i="1" spc="-5" dirty="0">
                <a:latin typeface="Times New Roman"/>
                <a:cs typeface="Times New Roman"/>
              </a:rPr>
              <a:t>GPS</a:t>
            </a:r>
            <a:r>
              <a:rPr sz="1400" i="1" spc="2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provides</a:t>
            </a:r>
            <a:r>
              <a:rPr sz="1400" i="1" spc="28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Point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Position</a:t>
            </a:r>
            <a:r>
              <a:rPr sz="1400" i="1" spc="2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(Latitude/Longitude)</a:t>
            </a:r>
            <a:r>
              <a:rPr sz="1400" i="1" spc="28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and</a:t>
            </a:r>
            <a:r>
              <a:rPr sz="1400" i="1" spc="2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Relative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Position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(Vector).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GPS</a:t>
            </a:r>
            <a:r>
              <a:rPr sz="1400" i="1" spc="2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can</a:t>
            </a:r>
            <a:r>
              <a:rPr sz="1400" i="1" spc="2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differentiate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between</a:t>
            </a:r>
            <a:endParaRPr sz="14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every square </a:t>
            </a:r>
            <a:r>
              <a:rPr sz="1400" i="1" spc="-5" dirty="0">
                <a:latin typeface="Times New Roman"/>
                <a:cs typeface="Times New Roman"/>
              </a:rPr>
              <a:t>meter </a:t>
            </a:r>
            <a:r>
              <a:rPr sz="1400" i="1" dirty="0">
                <a:latin typeface="Times New Roman"/>
                <a:cs typeface="Times New Roman"/>
              </a:rPr>
              <a:t>on the earth’s surface </a:t>
            </a:r>
            <a:r>
              <a:rPr sz="1400" i="1" spc="5" dirty="0">
                <a:latin typeface="Times New Roman"/>
                <a:cs typeface="Times New Roman"/>
              </a:rPr>
              <a:t>thus </a:t>
            </a:r>
            <a:r>
              <a:rPr sz="1400" i="1" dirty="0">
                <a:latin typeface="Times New Roman"/>
                <a:cs typeface="Times New Roman"/>
              </a:rPr>
              <a:t>allowing a new international standard for defining locations and  directions.</a:t>
            </a:r>
            <a:endParaRPr sz="1400">
              <a:latin typeface="Times New Roman"/>
              <a:cs typeface="Times New Roman"/>
            </a:endParaRPr>
          </a:p>
          <a:p>
            <a:pPr marL="123189">
              <a:lnSpc>
                <a:spcPct val="100000"/>
              </a:lnSpc>
              <a:spcBef>
                <a:spcPts val="440"/>
              </a:spcBef>
            </a:pPr>
            <a:r>
              <a:rPr sz="1600" b="1" i="1" spc="-5" dirty="0">
                <a:latin typeface="Times New Roman"/>
                <a:cs typeface="Times New Roman"/>
              </a:rPr>
              <a:t>The Principles </a:t>
            </a:r>
            <a:r>
              <a:rPr sz="1600" b="1" i="1" dirty="0">
                <a:latin typeface="Times New Roman"/>
                <a:cs typeface="Times New Roman"/>
              </a:rPr>
              <a:t>of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GPS</a:t>
            </a:r>
            <a:endParaRPr sz="1600">
              <a:latin typeface="Times New Roman"/>
              <a:cs typeface="Times New Roman"/>
            </a:endParaRPr>
          </a:p>
          <a:p>
            <a:pPr marL="157480" marR="4172585" algn="just">
              <a:lnSpc>
                <a:spcPct val="99900"/>
              </a:lnSpc>
              <a:spcBef>
                <a:spcPts val="240"/>
              </a:spcBef>
            </a:pPr>
            <a:r>
              <a:rPr sz="1400" i="1" spc="-5" dirty="0">
                <a:latin typeface="Times New Roman"/>
                <a:cs typeface="Times New Roman"/>
              </a:rPr>
              <a:t>For </a:t>
            </a:r>
            <a:r>
              <a:rPr sz="1400" i="1" dirty="0">
                <a:latin typeface="Times New Roman"/>
                <a:cs typeface="Times New Roman"/>
              </a:rPr>
              <a:t>centuries man has used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stars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determine his  position. </a:t>
            </a:r>
            <a:r>
              <a:rPr sz="1400" i="1" spc="-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extreme distance from the stars made them  look the same from different locations and </a:t>
            </a:r>
            <a:r>
              <a:rPr sz="1400" i="1" spc="-5" dirty="0">
                <a:latin typeface="Times New Roman"/>
                <a:cs typeface="Times New Roman"/>
              </a:rPr>
              <a:t>even </a:t>
            </a:r>
            <a:r>
              <a:rPr sz="1400" i="1" dirty="0">
                <a:latin typeface="Times New Roman"/>
                <a:cs typeface="Times New Roman"/>
              </a:rPr>
              <a:t>with the  most sophisticated instruments could not produce a  position closer then a mile or two. </a:t>
            </a:r>
            <a:r>
              <a:rPr sz="1400" i="1" spc="-5" dirty="0">
                <a:latin typeface="Times New Roman"/>
                <a:cs typeface="Times New Roman"/>
              </a:rPr>
              <a:t>The GPS </a:t>
            </a:r>
            <a:r>
              <a:rPr sz="1400" i="1" dirty="0">
                <a:latin typeface="Times New Roman"/>
                <a:cs typeface="Times New Roman"/>
              </a:rPr>
              <a:t>system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a  constellation of </a:t>
            </a:r>
            <a:r>
              <a:rPr sz="1400" i="1" spc="-5" dirty="0">
                <a:latin typeface="Times New Roman"/>
                <a:cs typeface="Times New Roman"/>
              </a:rPr>
              <a:t>Manmade </a:t>
            </a:r>
            <a:r>
              <a:rPr sz="1400" i="1" dirty="0">
                <a:latin typeface="Times New Roman"/>
                <a:cs typeface="Times New Roman"/>
              </a:rPr>
              <a:t>Stars at an orbit high enough </a:t>
            </a:r>
            <a:r>
              <a:rPr sz="1400" i="1" spc="5" dirty="0">
                <a:latin typeface="Times New Roman"/>
                <a:cs typeface="Times New Roman"/>
              </a:rPr>
              <a:t>to  </a:t>
            </a:r>
            <a:r>
              <a:rPr sz="1400" i="1" dirty="0">
                <a:latin typeface="Times New Roman"/>
                <a:cs typeface="Times New Roman"/>
              </a:rPr>
              <a:t>allow a </a:t>
            </a:r>
            <a:r>
              <a:rPr sz="1400" i="1" spc="5" dirty="0">
                <a:latin typeface="Times New Roman"/>
                <a:cs typeface="Times New Roman"/>
              </a:rPr>
              <a:t>field </a:t>
            </a:r>
            <a:r>
              <a:rPr sz="1400" i="1" dirty="0">
                <a:latin typeface="Times New Roman"/>
                <a:cs typeface="Times New Roman"/>
              </a:rPr>
              <a:t>of view of several satellites, yet low enough 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detect a change </a:t>
            </a:r>
            <a:r>
              <a:rPr sz="1400" i="1" spc="5" dirty="0">
                <a:latin typeface="Times New Roman"/>
                <a:cs typeface="Times New Roman"/>
              </a:rPr>
              <a:t>in the </a:t>
            </a:r>
            <a:r>
              <a:rPr sz="1400" i="1" dirty="0">
                <a:latin typeface="Times New Roman"/>
                <a:cs typeface="Times New Roman"/>
              </a:rPr>
              <a:t>geometry </a:t>
            </a:r>
            <a:r>
              <a:rPr sz="1400" i="1" spc="-5" dirty="0">
                <a:latin typeface="Times New Roman"/>
                <a:cs typeface="Times New Roman"/>
              </a:rPr>
              <a:t>even </a:t>
            </a:r>
            <a:r>
              <a:rPr sz="1400" i="1" spc="5" dirty="0">
                <a:latin typeface="Times New Roman"/>
                <a:cs typeface="Times New Roman"/>
              </a:rPr>
              <a:t>if </a:t>
            </a:r>
            <a:r>
              <a:rPr sz="1400" i="1" dirty="0">
                <a:latin typeface="Times New Roman"/>
                <a:cs typeface="Times New Roman"/>
              </a:rPr>
              <a:t>you </a:t>
            </a:r>
            <a:r>
              <a:rPr sz="1400" i="1" spc="-5" dirty="0">
                <a:latin typeface="Times New Roman"/>
                <a:cs typeface="Times New Roman"/>
              </a:rPr>
              <a:t>moved </a:t>
            </a:r>
            <a:r>
              <a:rPr sz="1400" i="1" dirty="0">
                <a:latin typeface="Times New Roman"/>
                <a:cs typeface="Times New Roman"/>
              </a:rPr>
              <a:t>a  few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feet.</a:t>
            </a:r>
            <a:endParaRPr sz="1400">
              <a:latin typeface="Times New Roman"/>
              <a:cs typeface="Times New Roman"/>
            </a:endParaRPr>
          </a:p>
          <a:p>
            <a:pPr marL="157480" marR="4173854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A typical conventional survey establishes positions of  unknown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points</a:t>
            </a:r>
            <a:r>
              <a:rPr sz="1400" i="1" spc="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by</a:t>
            </a:r>
            <a:r>
              <a:rPr sz="1400" i="1" spc="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occupying</a:t>
            </a:r>
            <a:r>
              <a:rPr sz="1400" i="1" spc="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known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point</a:t>
            </a:r>
            <a:r>
              <a:rPr sz="1400" i="1" spc="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" y="5532120"/>
            <a:ext cx="4230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measuring to the unknown points. </a:t>
            </a:r>
            <a:r>
              <a:rPr sz="1400" i="1" spc="-5" dirty="0">
                <a:latin typeface="Times New Roman"/>
                <a:cs typeface="Times New Roman"/>
              </a:rPr>
              <a:t>GPS </a:t>
            </a:r>
            <a:r>
              <a:rPr sz="1400" i="1" dirty="0">
                <a:latin typeface="Times New Roman"/>
                <a:cs typeface="Times New Roman"/>
              </a:rPr>
              <a:t>is somewhat the  opposite.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7940" y="5427979"/>
            <a:ext cx="3655695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Times New Roman"/>
                <a:cs typeface="Times New Roman"/>
              </a:rPr>
              <a:t>We </a:t>
            </a:r>
            <a:r>
              <a:rPr sz="1400" i="1" dirty="0">
                <a:latin typeface="Times New Roman"/>
                <a:cs typeface="Times New Roman"/>
              </a:rPr>
              <a:t>occupy the unknown point and measure to  known points. In conventional surveying </a:t>
            </a:r>
            <a:r>
              <a:rPr sz="1400" i="1" spc="5" dirty="0">
                <a:latin typeface="Times New Roman"/>
                <a:cs typeface="Times New Roman"/>
              </a:rPr>
              <a:t>this is  </a:t>
            </a:r>
            <a:r>
              <a:rPr sz="1400" i="1" dirty="0">
                <a:latin typeface="Times New Roman"/>
                <a:cs typeface="Times New Roman"/>
              </a:rPr>
              <a:t>similar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the process of doing a resection, the  slight difference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that the targets are 10,900  miles away and travelling at extremely</a:t>
            </a:r>
            <a:r>
              <a:rPr sz="1400" i="1" spc="3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high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7940" y="6493509"/>
            <a:ext cx="546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s</a:t>
            </a:r>
            <a:r>
              <a:rPr sz="1400" i="1" spc="5" dirty="0">
                <a:latin typeface="Times New Roman"/>
                <a:cs typeface="Times New Roman"/>
              </a:rPr>
              <a:t>p</a:t>
            </a:r>
            <a:r>
              <a:rPr sz="1400" i="1" spc="-5" dirty="0">
                <a:latin typeface="Times New Roman"/>
                <a:cs typeface="Times New Roman"/>
              </a:rPr>
              <a:t>e</a:t>
            </a:r>
            <a:r>
              <a:rPr sz="1400" i="1" spc="5" dirty="0">
                <a:latin typeface="Times New Roman"/>
                <a:cs typeface="Times New Roman"/>
              </a:rPr>
              <a:t>e</a:t>
            </a:r>
            <a:r>
              <a:rPr sz="1400" i="1" dirty="0">
                <a:latin typeface="Times New Roman"/>
                <a:cs typeface="Times New Roman"/>
              </a:rPr>
              <a:t>ds.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5559" y="749934"/>
            <a:ext cx="3896350" cy="225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930" y="293370"/>
            <a:ext cx="4483100" cy="541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latin typeface="Times New Roman"/>
                <a:cs typeface="Times New Roman"/>
              </a:rPr>
              <a:t>How satellite distance is</a:t>
            </a:r>
            <a:r>
              <a:rPr sz="1500" b="1" i="1" spc="-10" dirty="0">
                <a:latin typeface="Times New Roman"/>
                <a:cs typeface="Times New Roman"/>
              </a:rPr>
              <a:t> </a:t>
            </a:r>
            <a:r>
              <a:rPr sz="1500" b="1" i="1" spc="-5" dirty="0">
                <a:latin typeface="Times New Roman"/>
                <a:cs typeface="Times New Roman"/>
              </a:rPr>
              <a:t>measured</a:t>
            </a: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330"/>
              </a:spcBef>
            </a:pPr>
            <a:r>
              <a:rPr sz="1400" i="1" spc="-5" dirty="0">
                <a:latin typeface="Times New Roman"/>
                <a:cs typeface="Times New Roman"/>
              </a:rPr>
              <a:t>Each GPS </a:t>
            </a:r>
            <a:r>
              <a:rPr sz="1400" i="1" dirty="0">
                <a:latin typeface="Times New Roman"/>
                <a:cs typeface="Times New Roman"/>
              </a:rPr>
              <a:t>satellite continually broadcasts a radio signal.  Radio waves travel at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spc="-5" dirty="0">
                <a:latin typeface="Times New Roman"/>
                <a:cs typeface="Times New Roman"/>
              </a:rPr>
              <a:t>speed </a:t>
            </a:r>
            <a:r>
              <a:rPr sz="1400" i="1" dirty="0">
                <a:latin typeface="Times New Roman"/>
                <a:cs typeface="Times New Roman"/>
              </a:rPr>
              <a:t>of light (186,000 miles per  second) and </a:t>
            </a:r>
            <a:r>
              <a:rPr sz="1400" i="1" spc="5" dirty="0">
                <a:latin typeface="Times New Roman"/>
                <a:cs typeface="Times New Roman"/>
              </a:rPr>
              <a:t>if </a:t>
            </a:r>
            <a:r>
              <a:rPr sz="1400" i="1" dirty="0">
                <a:latin typeface="Times New Roman"/>
                <a:cs typeface="Times New Roman"/>
              </a:rPr>
              <a:t>we measure how long </a:t>
            </a:r>
            <a:r>
              <a:rPr sz="1400" i="1" spc="5" dirty="0">
                <a:latin typeface="Times New Roman"/>
                <a:cs typeface="Times New Roman"/>
              </a:rPr>
              <a:t>it </a:t>
            </a:r>
            <a:r>
              <a:rPr sz="1400" i="1" dirty="0">
                <a:latin typeface="Times New Roman"/>
                <a:cs typeface="Times New Roman"/>
              </a:rPr>
              <a:t>took for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signal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spc="3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reach us we could compute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distance by multiplying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spc="3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time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seconds by 186,000 miles per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second.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In order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measure the travel time of the radio signal, </a:t>
            </a:r>
            <a:r>
              <a:rPr sz="1400" i="1" spc="5" dirty="0">
                <a:latin typeface="Times New Roman"/>
                <a:cs typeface="Times New Roman"/>
              </a:rPr>
              <a:t>the  </a:t>
            </a:r>
            <a:r>
              <a:rPr sz="1400" i="1" dirty="0">
                <a:latin typeface="Times New Roman"/>
                <a:cs typeface="Times New Roman"/>
              </a:rPr>
              <a:t>satellite broadcasts a very complicated digital code. The  receiver on the ground generates the </a:t>
            </a:r>
            <a:r>
              <a:rPr sz="1400" i="1" spc="-5" dirty="0">
                <a:latin typeface="Times New Roman"/>
                <a:cs typeface="Times New Roman"/>
              </a:rPr>
              <a:t>same </a:t>
            </a:r>
            <a:r>
              <a:rPr sz="1400" i="1" dirty="0">
                <a:latin typeface="Times New Roman"/>
                <a:cs typeface="Times New Roman"/>
              </a:rPr>
              <a:t>code at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spc="-5" dirty="0">
                <a:latin typeface="Times New Roman"/>
                <a:cs typeface="Times New Roman"/>
              </a:rPr>
              <a:t>exact  </a:t>
            </a:r>
            <a:r>
              <a:rPr sz="1400" i="1" dirty="0">
                <a:latin typeface="Times New Roman"/>
                <a:cs typeface="Times New Roman"/>
              </a:rPr>
              <a:t>time and when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signal is received from the satellite, </a:t>
            </a:r>
            <a:r>
              <a:rPr sz="1400" i="1" spc="5" dirty="0">
                <a:latin typeface="Times New Roman"/>
                <a:cs typeface="Times New Roman"/>
              </a:rPr>
              <a:t>the  </a:t>
            </a:r>
            <a:r>
              <a:rPr sz="1400" i="1" dirty="0">
                <a:latin typeface="Times New Roman"/>
                <a:cs typeface="Times New Roman"/>
              </a:rPr>
              <a:t>receiver compares the two and measures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phase shift</a:t>
            </a:r>
            <a:r>
              <a:rPr sz="1400" i="1" spc="3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400" i="1" dirty="0">
                <a:latin typeface="Times New Roman"/>
                <a:cs typeface="Times New Roman"/>
              </a:rPr>
              <a:t>determine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time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difference</a:t>
            </a:r>
            <a:r>
              <a:rPr sz="1400" spc="-10" dirty="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500" b="1" i="1" spc="-5" dirty="0">
                <a:latin typeface="Times New Roman"/>
                <a:cs typeface="Times New Roman"/>
              </a:rPr>
              <a:t>Differential</a:t>
            </a:r>
            <a:r>
              <a:rPr sz="1500" b="1" i="1" spc="-10" dirty="0">
                <a:latin typeface="Times New Roman"/>
                <a:cs typeface="Times New Roman"/>
              </a:rPr>
              <a:t> </a:t>
            </a:r>
            <a:r>
              <a:rPr sz="1500" b="1" i="1" spc="-5" dirty="0">
                <a:latin typeface="Times New Roman"/>
                <a:cs typeface="Times New Roman"/>
              </a:rPr>
              <a:t>GPS</a:t>
            </a:r>
            <a:endParaRPr sz="1500">
              <a:latin typeface="Times New Roman"/>
              <a:cs typeface="Times New Roman"/>
            </a:endParaRPr>
          </a:p>
          <a:p>
            <a:pPr marL="12700" marR="366395" algn="just">
              <a:lnSpc>
                <a:spcPct val="100000"/>
              </a:lnSpc>
              <a:spcBef>
                <a:spcPts val="540"/>
              </a:spcBef>
            </a:pPr>
            <a:r>
              <a:rPr sz="1400" i="1" spc="-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achieve sub-centimeter accuracies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positions, </a:t>
            </a:r>
            <a:r>
              <a:rPr sz="1400" i="1" spc="-5" dirty="0">
                <a:latin typeface="Times New Roman"/>
                <a:cs typeface="Times New Roman"/>
              </a:rPr>
              <a:t>we  </a:t>
            </a:r>
            <a:r>
              <a:rPr sz="1400" i="1" dirty="0">
                <a:latin typeface="Times New Roman"/>
                <a:cs typeface="Times New Roman"/>
              </a:rPr>
              <a:t>need a survey grade receiver and a technique called  Differential </a:t>
            </a:r>
            <a:r>
              <a:rPr sz="1400" i="1" spc="-5" dirty="0">
                <a:latin typeface="Times New Roman"/>
                <a:cs typeface="Times New Roman"/>
              </a:rPr>
              <a:t>GPS. By </a:t>
            </a:r>
            <a:r>
              <a:rPr sz="1400" i="1" dirty="0">
                <a:latin typeface="Times New Roman"/>
                <a:cs typeface="Times New Roman"/>
              </a:rPr>
              <a:t>placing a receiver at a known  location, a total error factor which accounts for all the  possible errors in the </a:t>
            </a:r>
            <a:r>
              <a:rPr sz="1400" i="1" spc="-5" dirty="0">
                <a:latin typeface="Times New Roman"/>
                <a:cs typeface="Times New Roman"/>
              </a:rPr>
              <a:t>system, </a:t>
            </a:r>
            <a:r>
              <a:rPr sz="1400" i="1" dirty="0">
                <a:latin typeface="Times New Roman"/>
                <a:cs typeface="Times New Roman"/>
              </a:rPr>
              <a:t>can be computed which  can be applied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the position data of the other receivers  in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same locale. The satellites are so high-up that any  errors </a:t>
            </a:r>
            <a:r>
              <a:rPr sz="1400" i="1" spc="-5" dirty="0">
                <a:latin typeface="Times New Roman"/>
                <a:cs typeface="Times New Roman"/>
              </a:rPr>
              <a:t>measured </a:t>
            </a:r>
            <a:r>
              <a:rPr sz="1400" i="1" dirty="0">
                <a:latin typeface="Times New Roman"/>
                <a:cs typeface="Times New Roman"/>
              </a:rPr>
              <a:t>by one receiver could be considered to  be exactly the </a:t>
            </a:r>
            <a:r>
              <a:rPr sz="1400" i="1" spc="-5" dirty="0">
                <a:latin typeface="Times New Roman"/>
                <a:cs typeface="Times New Roman"/>
              </a:rPr>
              <a:t>same </a:t>
            </a:r>
            <a:r>
              <a:rPr sz="1400" i="1" dirty="0">
                <a:latin typeface="Times New Roman"/>
                <a:cs typeface="Times New Roman"/>
              </a:rPr>
              <a:t>for all others in the immediate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area.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445" y="3798575"/>
            <a:ext cx="3895725" cy="2115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24</a:t>
            </a:fld>
            <a:endParaRPr spc="-3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30" y="410209"/>
            <a:ext cx="2002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Differential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Leveling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207141" y="893743"/>
            <a:ext cx="3781777" cy="1765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320" y="772160"/>
            <a:ext cx="4842510" cy="518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3500"/>
              </a:lnSpc>
              <a:spcBef>
                <a:spcPts val="95"/>
              </a:spcBef>
            </a:pPr>
            <a:r>
              <a:rPr sz="1400" i="1" dirty="0">
                <a:latin typeface="Times New Roman"/>
                <a:cs typeface="Times New Roman"/>
              </a:rPr>
              <a:t>Differential leveling is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process used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determine a difference  </a:t>
            </a:r>
            <a:r>
              <a:rPr sz="1400" i="1" spc="5" dirty="0">
                <a:latin typeface="Times New Roman"/>
                <a:cs typeface="Times New Roman"/>
              </a:rPr>
              <a:t>in </a:t>
            </a:r>
            <a:r>
              <a:rPr sz="1400" i="1" dirty="0">
                <a:latin typeface="Times New Roman"/>
                <a:cs typeface="Times New Roman"/>
              </a:rPr>
              <a:t>elevation between two points. A </a:t>
            </a:r>
            <a:r>
              <a:rPr sz="1400" i="1" spc="-5" dirty="0">
                <a:latin typeface="Times New Roman"/>
                <a:cs typeface="Times New Roman"/>
              </a:rPr>
              <a:t>Level </a:t>
            </a:r>
            <a:r>
              <a:rPr sz="1400" i="1" dirty="0">
                <a:latin typeface="Times New Roman"/>
                <a:cs typeface="Times New Roman"/>
              </a:rPr>
              <a:t>is an instrument with a  telescope that can be leveled with a spirit bubble. The optical line  of sight forms a horizontal plane, which is at the same elevation as  the telescope crosshair. </a:t>
            </a:r>
            <a:r>
              <a:rPr sz="1400" i="1" spc="-5" dirty="0">
                <a:latin typeface="Times New Roman"/>
                <a:cs typeface="Times New Roman"/>
              </a:rPr>
              <a:t>By </a:t>
            </a:r>
            <a:r>
              <a:rPr sz="1400" i="1" dirty="0">
                <a:latin typeface="Times New Roman"/>
                <a:cs typeface="Times New Roman"/>
              </a:rPr>
              <a:t>reading a graduated rod held vertically  on a point of known elevation </a:t>
            </a:r>
            <a:r>
              <a:rPr sz="1400" i="1" spc="-5" dirty="0">
                <a:latin typeface="Times New Roman"/>
                <a:cs typeface="Times New Roman"/>
              </a:rPr>
              <a:t>(Bench Mark) </a:t>
            </a:r>
            <a:r>
              <a:rPr sz="1400" i="1" dirty="0">
                <a:latin typeface="Times New Roman"/>
                <a:cs typeface="Times New Roman"/>
              </a:rPr>
              <a:t>a difference </a:t>
            </a:r>
            <a:r>
              <a:rPr sz="1400" i="1" spc="5" dirty="0">
                <a:latin typeface="Times New Roman"/>
                <a:cs typeface="Times New Roman"/>
              </a:rPr>
              <a:t>in  </a:t>
            </a:r>
            <a:r>
              <a:rPr sz="1400" i="1" dirty="0">
                <a:latin typeface="Times New Roman"/>
                <a:cs typeface="Times New Roman"/>
              </a:rPr>
              <a:t>elevation can be </a:t>
            </a:r>
            <a:r>
              <a:rPr sz="1400" i="1" spc="-5" dirty="0">
                <a:latin typeface="Times New Roman"/>
                <a:cs typeface="Times New Roman"/>
              </a:rPr>
              <a:t>measured </a:t>
            </a:r>
            <a:r>
              <a:rPr sz="1400" i="1" dirty="0">
                <a:latin typeface="Times New Roman"/>
                <a:cs typeface="Times New Roman"/>
              </a:rPr>
              <a:t>and a height of instrument </a:t>
            </a:r>
            <a:r>
              <a:rPr sz="1400" i="1" spc="-5" dirty="0">
                <a:latin typeface="Times New Roman"/>
                <a:cs typeface="Times New Roman"/>
              </a:rPr>
              <a:t>(H.I.)  </a:t>
            </a:r>
            <a:r>
              <a:rPr sz="1400" i="1" dirty="0">
                <a:latin typeface="Times New Roman"/>
                <a:cs typeface="Times New Roman"/>
              </a:rPr>
              <a:t>calculated by adding the rod reading </a:t>
            </a:r>
            <a:r>
              <a:rPr sz="1400" i="1" spc="5" dirty="0">
                <a:latin typeface="Times New Roman"/>
                <a:cs typeface="Times New Roman"/>
              </a:rPr>
              <a:t>to the </a:t>
            </a:r>
            <a:r>
              <a:rPr sz="1400" i="1" dirty="0">
                <a:latin typeface="Times New Roman"/>
                <a:cs typeface="Times New Roman"/>
              </a:rPr>
              <a:t>elevation of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spc="-5" dirty="0">
                <a:latin typeface="Times New Roman"/>
                <a:cs typeface="Times New Roman"/>
              </a:rPr>
              <a:t>bench  </a:t>
            </a:r>
            <a:r>
              <a:rPr sz="1400" i="1" dirty="0">
                <a:latin typeface="Times New Roman"/>
                <a:cs typeface="Times New Roman"/>
              </a:rPr>
              <a:t>mark. </a:t>
            </a:r>
            <a:r>
              <a:rPr sz="1400" i="1" spc="-5" dirty="0">
                <a:latin typeface="Times New Roman"/>
                <a:cs typeface="Times New Roman"/>
              </a:rPr>
              <a:t>Once </a:t>
            </a:r>
            <a:r>
              <a:rPr sz="1400" i="1" dirty="0">
                <a:latin typeface="Times New Roman"/>
                <a:cs typeface="Times New Roman"/>
              </a:rPr>
              <a:t>the height of instrument is established, </a:t>
            </a:r>
            <a:r>
              <a:rPr sz="1400" i="1" spc="5" dirty="0">
                <a:latin typeface="Times New Roman"/>
                <a:cs typeface="Times New Roman"/>
              </a:rPr>
              <a:t>rod </a:t>
            </a:r>
            <a:r>
              <a:rPr sz="1400" i="1" dirty="0">
                <a:latin typeface="Times New Roman"/>
                <a:cs typeface="Times New Roman"/>
              </a:rPr>
              <a:t>readings  can be taken on subsequent points and their elevations calculated  by simply subtracting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readings from the height of instrument.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186055" algn="just">
              <a:lnSpc>
                <a:spcPct val="99900"/>
              </a:lnSpc>
              <a:spcBef>
                <a:spcPts val="944"/>
              </a:spcBef>
            </a:pPr>
            <a:r>
              <a:rPr sz="1400" i="1" dirty="0">
                <a:latin typeface="Times New Roman"/>
                <a:cs typeface="Times New Roman"/>
              </a:rPr>
              <a:t>In the following example,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elevation at </a:t>
            </a:r>
            <a:r>
              <a:rPr sz="1400" i="1" spc="-5" dirty="0">
                <a:latin typeface="Times New Roman"/>
                <a:cs typeface="Times New Roman"/>
              </a:rPr>
              <a:t>BM-A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known, and  we need </a:t>
            </a:r>
            <a:r>
              <a:rPr sz="1400" i="1" spc="5" dirty="0">
                <a:latin typeface="Times New Roman"/>
                <a:cs typeface="Times New Roman"/>
              </a:rPr>
              <a:t>to </a:t>
            </a:r>
            <a:r>
              <a:rPr sz="1400" i="1" dirty="0">
                <a:latin typeface="Times New Roman"/>
                <a:cs typeface="Times New Roman"/>
              </a:rPr>
              <a:t>know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elevation of </a:t>
            </a:r>
            <a:r>
              <a:rPr sz="1400" i="1" spc="-5" dirty="0">
                <a:latin typeface="Times New Roman"/>
                <a:cs typeface="Times New Roman"/>
              </a:rPr>
              <a:t>BM-K. The </a:t>
            </a:r>
            <a:r>
              <a:rPr sz="1400" i="1" dirty="0">
                <a:latin typeface="Times New Roman"/>
                <a:cs typeface="Times New Roman"/>
              </a:rPr>
              <a:t>level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set up at a  point near </a:t>
            </a:r>
            <a:r>
              <a:rPr sz="1400" i="1" spc="-5" dirty="0">
                <a:latin typeface="Times New Roman"/>
                <a:cs typeface="Times New Roman"/>
              </a:rPr>
              <a:t>BM-A, </a:t>
            </a:r>
            <a:r>
              <a:rPr sz="1400" i="1" dirty="0">
                <a:latin typeface="Times New Roman"/>
                <a:cs typeface="Times New Roman"/>
              </a:rPr>
              <a:t>and a rod reading taken. The height of  instrument </a:t>
            </a:r>
            <a:r>
              <a:rPr sz="1400" i="1" spc="-5" dirty="0">
                <a:latin typeface="Times New Roman"/>
                <a:cs typeface="Times New Roman"/>
              </a:rPr>
              <a:t>(HI)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calculated and a rod reading to a turning  point </a:t>
            </a:r>
            <a:r>
              <a:rPr sz="1400" i="1" spc="-5" dirty="0">
                <a:latin typeface="Times New Roman"/>
                <a:cs typeface="Times New Roman"/>
              </a:rPr>
              <a:t>(TP1)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taken. The reading of the foresight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subtracted  from the height of instrument </a:t>
            </a:r>
            <a:r>
              <a:rPr sz="1400" i="1" spc="5" dirty="0">
                <a:latin typeface="Times New Roman"/>
                <a:cs typeface="Times New Roman"/>
              </a:rPr>
              <a:t>to obtain the </a:t>
            </a:r>
            <a:r>
              <a:rPr sz="1400" i="1" dirty="0">
                <a:latin typeface="Times New Roman"/>
                <a:cs typeface="Times New Roman"/>
              </a:rPr>
              <a:t>elevation at </a:t>
            </a:r>
            <a:r>
              <a:rPr sz="1400" i="1" spc="-5" dirty="0">
                <a:latin typeface="Times New Roman"/>
                <a:cs typeface="Times New Roman"/>
              </a:rPr>
              <a:t>TP1. </a:t>
            </a:r>
            <a:r>
              <a:rPr sz="1400" i="1" dirty="0">
                <a:latin typeface="Times New Roman"/>
                <a:cs typeface="Times New Roman"/>
              </a:rPr>
              <a:t>The  rod stays at </a:t>
            </a:r>
            <a:r>
              <a:rPr sz="1400" i="1" spc="-5" dirty="0">
                <a:latin typeface="Times New Roman"/>
                <a:cs typeface="Times New Roman"/>
              </a:rPr>
              <a:t>TP1,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level moves ahead and the rod at </a:t>
            </a:r>
            <a:r>
              <a:rPr sz="1400" i="1" spc="-5" dirty="0">
                <a:latin typeface="Times New Roman"/>
                <a:cs typeface="Times New Roman"/>
              </a:rPr>
              <a:t>TP1 </a:t>
            </a:r>
            <a:r>
              <a:rPr sz="1400" i="1" dirty="0">
                <a:latin typeface="Times New Roman"/>
                <a:cs typeface="Times New Roman"/>
              </a:rPr>
              <a:t>now  becomes </a:t>
            </a:r>
            <a:r>
              <a:rPr sz="1400" i="1" spc="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backsight. This procedure </a:t>
            </a:r>
            <a:r>
              <a:rPr sz="1400" i="1" spc="5" dirty="0">
                <a:latin typeface="Times New Roman"/>
                <a:cs typeface="Times New Roman"/>
              </a:rPr>
              <a:t>is </a:t>
            </a:r>
            <a:r>
              <a:rPr sz="1400" i="1" dirty="0">
                <a:latin typeface="Times New Roman"/>
                <a:cs typeface="Times New Roman"/>
              </a:rPr>
              <a:t>repeated until the final  foresight to </a:t>
            </a:r>
            <a:r>
              <a:rPr sz="1400" i="1" spc="-5" dirty="0">
                <a:latin typeface="Times New Roman"/>
                <a:cs typeface="Times New Roman"/>
              </a:rPr>
              <a:t>BM-K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8270" y="3986529"/>
            <a:ext cx="3780789" cy="2340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25</a:t>
            </a:fld>
            <a:endParaRPr spc="-3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30" y="410209"/>
            <a:ext cx="219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Digital Terrain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Models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55930" y="867409"/>
            <a:ext cx="39433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A digital Terrain Model </a:t>
            </a:r>
            <a:r>
              <a:rPr sz="1400" i="1" spc="-5" dirty="0">
                <a:latin typeface="Times New Roman"/>
                <a:cs typeface="Times New Roman"/>
              </a:rPr>
              <a:t>(DTM) </a:t>
            </a:r>
            <a:r>
              <a:rPr sz="1400" i="1" dirty="0">
                <a:latin typeface="Times New Roman"/>
                <a:cs typeface="Times New Roman"/>
              </a:rPr>
              <a:t>is numerical  representation of the configuration of the terrain  consisting</a:t>
            </a:r>
            <a:r>
              <a:rPr sz="1400" i="1" spc="7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7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very</a:t>
            </a:r>
            <a:r>
              <a:rPr sz="1400" i="1" spc="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dense</a:t>
            </a:r>
            <a:r>
              <a:rPr sz="1400" i="1" spc="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network</a:t>
            </a:r>
            <a:r>
              <a:rPr sz="1400" i="1" spc="6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7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points</a:t>
            </a:r>
            <a:r>
              <a:rPr sz="1400" i="1" spc="7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6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known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30" y="1507490"/>
            <a:ext cx="3400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1990" algn="l"/>
                <a:tab pos="1849120" algn="l"/>
                <a:tab pos="2691130" algn="l"/>
              </a:tabLst>
            </a:pPr>
            <a:r>
              <a:rPr sz="1400" i="1" spc="-10" dirty="0">
                <a:latin typeface="Times New Roman"/>
                <a:cs typeface="Times New Roman"/>
              </a:rPr>
              <a:t>X,</a:t>
            </a:r>
            <a:r>
              <a:rPr sz="1400" i="1" spc="15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,Z	</a:t>
            </a:r>
            <a:r>
              <a:rPr sz="1400" i="1" spc="5" dirty="0">
                <a:latin typeface="Times New Roman"/>
                <a:cs typeface="Times New Roman"/>
              </a:rPr>
              <a:t>c</a:t>
            </a:r>
            <a:r>
              <a:rPr sz="1400" i="1" dirty="0">
                <a:latin typeface="Times New Roman"/>
                <a:cs typeface="Times New Roman"/>
              </a:rPr>
              <a:t>o</a:t>
            </a:r>
            <a:r>
              <a:rPr sz="1400" i="1" spc="5" dirty="0">
                <a:latin typeface="Times New Roman"/>
                <a:cs typeface="Times New Roman"/>
              </a:rPr>
              <a:t>o</a:t>
            </a:r>
            <a:r>
              <a:rPr sz="1400" i="1" spc="10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d</a:t>
            </a:r>
            <a:r>
              <a:rPr sz="1400" i="1" spc="10" dirty="0">
                <a:latin typeface="Times New Roman"/>
                <a:cs typeface="Times New Roman"/>
              </a:rPr>
              <a:t>i</a:t>
            </a:r>
            <a:r>
              <a:rPr sz="1400" i="1" spc="5" dirty="0">
                <a:latin typeface="Times New Roman"/>
                <a:cs typeface="Times New Roman"/>
              </a:rPr>
              <a:t>na</a:t>
            </a:r>
            <a:r>
              <a:rPr sz="1400" i="1" dirty="0">
                <a:latin typeface="Times New Roman"/>
                <a:cs typeface="Times New Roman"/>
              </a:rPr>
              <a:t>t</a:t>
            </a:r>
            <a:r>
              <a:rPr sz="1400" i="1" spc="5" dirty="0">
                <a:latin typeface="Times New Roman"/>
                <a:cs typeface="Times New Roman"/>
              </a:rPr>
              <a:t>e</a:t>
            </a:r>
            <a:r>
              <a:rPr sz="1400" i="1" dirty="0">
                <a:latin typeface="Times New Roman"/>
                <a:cs typeface="Times New Roman"/>
              </a:rPr>
              <a:t>s.	Mo</a:t>
            </a:r>
            <a:r>
              <a:rPr sz="1400" i="1" spc="5" dirty="0">
                <a:latin typeface="Times New Roman"/>
                <a:cs typeface="Times New Roman"/>
              </a:rPr>
              <a:t>de</a:t>
            </a:r>
            <a:r>
              <a:rPr sz="1400" i="1" dirty="0">
                <a:latin typeface="Times New Roman"/>
                <a:cs typeface="Times New Roman"/>
              </a:rPr>
              <a:t>rn	su</a:t>
            </a:r>
            <a:r>
              <a:rPr sz="1400" i="1" spc="10" dirty="0">
                <a:latin typeface="Times New Roman"/>
                <a:cs typeface="Times New Roman"/>
              </a:rPr>
              <a:t>r</a:t>
            </a:r>
            <a:r>
              <a:rPr sz="1400" i="1" spc="-5" dirty="0">
                <a:latin typeface="Times New Roman"/>
                <a:cs typeface="Times New Roman"/>
              </a:rPr>
              <a:t>ve</a:t>
            </a:r>
            <a:r>
              <a:rPr sz="1400" i="1" spc="5" dirty="0">
                <a:latin typeface="Times New Roman"/>
                <a:cs typeface="Times New Roman"/>
              </a:rPr>
              <a:t>y</a:t>
            </a:r>
            <a:r>
              <a:rPr sz="1400" i="1" spc="10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930" y="1720850"/>
            <a:ext cx="3419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0970" algn="l"/>
                <a:tab pos="2313940" algn="l"/>
                <a:tab pos="3016250" algn="l"/>
              </a:tabLst>
            </a:pP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5" dirty="0">
                <a:latin typeface="Times New Roman"/>
                <a:cs typeface="Times New Roman"/>
              </a:rPr>
              <a:t>ho</a:t>
            </a:r>
            <a:r>
              <a:rPr sz="1400" i="1" spc="10" dirty="0">
                <a:latin typeface="Times New Roman"/>
                <a:cs typeface="Times New Roman"/>
              </a:rPr>
              <a:t>t</a:t>
            </a:r>
            <a:r>
              <a:rPr sz="1400" i="1" dirty="0">
                <a:latin typeface="Times New Roman"/>
                <a:cs typeface="Times New Roman"/>
              </a:rPr>
              <a:t>o</a:t>
            </a:r>
            <a:r>
              <a:rPr sz="1400" i="1" spc="5" dirty="0">
                <a:latin typeface="Times New Roman"/>
                <a:cs typeface="Times New Roman"/>
              </a:rPr>
              <a:t>g</a:t>
            </a:r>
            <a:r>
              <a:rPr sz="1400" i="1" dirty="0">
                <a:latin typeface="Times New Roman"/>
                <a:cs typeface="Times New Roman"/>
              </a:rPr>
              <a:t>r</a:t>
            </a:r>
            <a:r>
              <a:rPr sz="1400" i="1" spc="5" dirty="0">
                <a:latin typeface="Times New Roman"/>
                <a:cs typeface="Times New Roman"/>
              </a:rPr>
              <a:t>a</a:t>
            </a:r>
            <a:r>
              <a:rPr sz="1400" i="1" spc="-5" dirty="0">
                <a:latin typeface="Times New Roman"/>
                <a:cs typeface="Times New Roman"/>
              </a:rPr>
              <a:t>mme</a:t>
            </a:r>
            <a:r>
              <a:rPr sz="1400" i="1" spc="10" dirty="0">
                <a:latin typeface="Times New Roman"/>
                <a:cs typeface="Times New Roman"/>
              </a:rPr>
              <a:t>t</a:t>
            </a:r>
            <a:r>
              <a:rPr sz="1400" i="1" dirty="0">
                <a:latin typeface="Times New Roman"/>
                <a:cs typeface="Times New Roman"/>
              </a:rPr>
              <a:t>r</a:t>
            </a:r>
            <a:r>
              <a:rPr sz="1400" i="1" spc="10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c	</a:t>
            </a:r>
            <a:r>
              <a:rPr sz="1400" i="1" spc="5" dirty="0">
                <a:latin typeface="Times New Roman"/>
                <a:cs typeface="Times New Roman"/>
              </a:rPr>
              <a:t>e</a:t>
            </a:r>
            <a:r>
              <a:rPr sz="1400" i="1" dirty="0">
                <a:latin typeface="Times New Roman"/>
                <a:cs typeface="Times New Roman"/>
              </a:rPr>
              <a:t>q</a:t>
            </a:r>
            <a:r>
              <a:rPr sz="1400" i="1" spc="5" dirty="0">
                <a:latin typeface="Times New Roman"/>
                <a:cs typeface="Times New Roman"/>
              </a:rPr>
              <a:t>u</a:t>
            </a:r>
            <a:r>
              <a:rPr sz="1400" i="1" spc="10" dirty="0">
                <a:latin typeface="Times New Roman"/>
                <a:cs typeface="Times New Roman"/>
              </a:rPr>
              <a:t>i</a:t>
            </a:r>
            <a:r>
              <a:rPr sz="1400" i="1" spc="5" dirty="0">
                <a:latin typeface="Times New Roman"/>
                <a:cs typeface="Times New Roman"/>
              </a:rPr>
              <a:t>p</a:t>
            </a:r>
            <a:r>
              <a:rPr sz="1400" i="1" spc="-15" dirty="0">
                <a:latin typeface="Times New Roman"/>
                <a:cs typeface="Times New Roman"/>
              </a:rPr>
              <a:t>m</a:t>
            </a:r>
            <a:r>
              <a:rPr sz="1400" i="1" spc="5" dirty="0">
                <a:latin typeface="Times New Roman"/>
                <a:cs typeface="Times New Roman"/>
              </a:rPr>
              <a:t>en</a:t>
            </a:r>
            <a:r>
              <a:rPr sz="1400" i="1" dirty="0">
                <a:latin typeface="Times New Roman"/>
                <a:cs typeface="Times New Roman"/>
              </a:rPr>
              <a:t>t	</a:t>
            </a:r>
            <a:r>
              <a:rPr sz="1400" i="1" spc="-5" dirty="0">
                <a:latin typeface="Times New Roman"/>
                <a:cs typeface="Times New Roman"/>
              </a:rPr>
              <a:t>en</a:t>
            </a:r>
            <a:r>
              <a:rPr sz="1400" i="1" spc="5" dirty="0">
                <a:latin typeface="Times New Roman"/>
                <a:cs typeface="Times New Roman"/>
              </a:rPr>
              <a:t>ab</a:t>
            </a:r>
            <a:r>
              <a:rPr sz="1400" i="1" spc="10" dirty="0">
                <a:latin typeface="Times New Roman"/>
                <a:cs typeface="Times New Roman"/>
              </a:rPr>
              <a:t>l</a:t>
            </a:r>
            <a:r>
              <a:rPr sz="1400" i="1" spc="-5" dirty="0">
                <a:latin typeface="Times New Roman"/>
                <a:cs typeface="Times New Roman"/>
              </a:rPr>
              <a:t>e</a:t>
            </a:r>
            <a:r>
              <a:rPr sz="1400" i="1" dirty="0">
                <a:latin typeface="Times New Roman"/>
                <a:cs typeface="Times New Roman"/>
              </a:rPr>
              <a:t>s	</a:t>
            </a:r>
            <a:r>
              <a:rPr sz="1400" i="1" spc="10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5" dirty="0">
                <a:latin typeface="Times New Roman"/>
                <a:cs typeface="Times New Roman"/>
              </a:rPr>
              <a:t>p</a:t>
            </a:r>
            <a:r>
              <a:rPr sz="1400" i="1" spc="10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6552" y="1507490"/>
            <a:ext cx="393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5" dirty="0">
                <a:latin typeface="Times New Roman"/>
                <a:cs typeface="Times New Roman"/>
              </a:rPr>
              <a:t>n</a:t>
            </a:r>
            <a:r>
              <a:rPr sz="1400" i="1" dirty="0">
                <a:latin typeface="Times New Roman"/>
                <a:cs typeface="Times New Roman"/>
              </a:rPr>
              <a:t>d  t</a:t>
            </a:r>
            <a:r>
              <a:rPr sz="1400" i="1" spc="5" dirty="0">
                <a:latin typeface="Times New Roman"/>
                <a:cs typeface="Times New Roman"/>
              </a:rPr>
              <a:t>h</a:t>
            </a:r>
            <a:r>
              <a:rPr sz="1400" i="1" dirty="0">
                <a:latin typeface="Times New Roman"/>
                <a:cs typeface="Times New Roman"/>
              </a:rPr>
              <a:t>r</a:t>
            </a:r>
            <a:r>
              <a:rPr sz="1400" i="1" spc="-5" dirty="0">
                <a:latin typeface="Times New Roman"/>
                <a:cs typeface="Times New Roman"/>
              </a:rPr>
              <a:t>ee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i="1" dirty="0"/>
              <a:t>dimensional data acquisition. A computer processes  </a:t>
            </a:r>
            <a:r>
              <a:rPr dirty="0"/>
              <a:t>the </a:t>
            </a:r>
            <a:r>
              <a:rPr spc="5" dirty="0"/>
              <a:t>data </a:t>
            </a:r>
            <a:r>
              <a:rPr dirty="0"/>
              <a:t>into a form from which </a:t>
            </a:r>
            <a:r>
              <a:rPr spc="5" dirty="0"/>
              <a:t>it </a:t>
            </a:r>
            <a:r>
              <a:rPr dirty="0"/>
              <a:t>can interpolate a  three dimensional position anywhere within the  model.</a:t>
            </a:r>
          </a:p>
          <a:p>
            <a:pPr marL="12700" marR="5080" algn="just">
              <a:lnSpc>
                <a:spcPct val="99900"/>
              </a:lnSpc>
            </a:pPr>
            <a:r>
              <a:rPr i="1" dirty="0"/>
              <a:t>Think of a </a:t>
            </a:r>
            <a:r>
              <a:rPr i="1" spc="-5" dirty="0"/>
              <a:t>DTM </a:t>
            </a:r>
            <a:r>
              <a:rPr i="1" dirty="0"/>
              <a:t>as an electronic lump of clay shaped  </a:t>
            </a:r>
            <a:r>
              <a:rPr dirty="0"/>
              <a:t>into a model representing </a:t>
            </a:r>
            <a:r>
              <a:rPr spc="5" dirty="0"/>
              <a:t>the </a:t>
            </a:r>
            <a:r>
              <a:rPr dirty="0"/>
              <a:t>terrain. </a:t>
            </a:r>
            <a:r>
              <a:rPr spc="-5" dirty="0"/>
              <a:t>If </a:t>
            </a:r>
            <a:r>
              <a:rPr dirty="0"/>
              <a:t>an alignment  was draped on the </a:t>
            </a:r>
            <a:r>
              <a:rPr spc="-5" dirty="0"/>
              <a:t>model </a:t>
            </a:r>
            <a:r>
              <a:rPr dirty="0"/>
              <a:t>and a vertical cut</a:t>
            </a:r>
            <a:r>
              <a:rPr spc="245" dirty="0"/>
              <a:t> </a:t>
            </a:r>
            <a:r>
              <a:rPr dirty="0"/>
              <a:t>made  along </a:t>
            </a:r>
            <a:r>
              <a:rPr spc="5" dirty="0"/>
              <a:t>the </a:t>
            </a:r>
            <a:r>
              <a:rPr dirty="0"/>
              <a:t>line, a side view of the cut line would yield  the alignment’s original ground profile. If vertical  cuts were made at right angles to </a:t>
            </a:r>
            <a:r>
              <a:rPr spc="5" dirty="0"/>
              <a:t>the </a:t>
            </a:r>
            <a:r>
              <a:rPr dirty="0"/>
              <a:t>alignment at  certain prescribed intervals, </a:t>
            </a:r>
            <a:r>
              <a:rPr spc="5" dirty="0"/>
              <a:t>the </a:t>
            </a:r>
            <a:r>
              <a:rPr dirty="0"/>
              <a:t>side views of the cuts  would represent cross sections. </a:t>
            </a:r>
            <a:r>
              <a:rPr spc="-5" dirty="0"/>
              <a:t>If </a:t>
            </a:r>
            <a:r>
              <a:rPr dirty="0"/>
              <a:t>horizontal cuts </a:t>
            </a:r>
            <a:r>
              <a:rPr spc="-5" dirty="0"/>
              <a:t>were  made </a:t>
            </a:r>
            <a:r>
              <a:rPr dirty="0"/>
              <a:t>at certain elevation intervals, the cut </a:t>
            </a:r>
            <a:r>
              <a:rPr spc="5" dirty="0"/>
              <a:t>lines </a:t>
            </a:r>
            <a:r>
              <a:rPr spc="-5" dirty="0"/>
              <a:t>when  </a:t>
            </a:r>
            <a:r>
              <a:rPr dirty="0"/>
              <a:t>viewed from above would represent</a:t>
            </a:r>
            <a:r>
              <a:rPr spc="-10" dirty="0"/>
              <a:t> </a:t>
            </a:r>
            <a:r>
              <a:rPr dirty="0"/>
              <a:t>contours.</a:t>
            </a:r>
          </a:p>
          <a:p>
            <a:pPr marL="12700" marR="5080" algn="just">
              <a:lnSpc>
                <a:spcPct val="99800"/>
              </a:lnSpc>
              <a:spcBef>
                <a:spcPts val="5"/>
              </a:spcBef>
            </a:pPr>
            <a:r>
              <a:rPr i="1" dirty="0"/>
              <a:t>A </a:t>
            </a:r>
            <a:r>
              <a:rPr i="1" spc="-5" dirty="0"/>
              <a:t>DTM </a:t>
            </a:r>
            <a:r>
              <a:rPr i="1" dirty="0"/>
              <a:t>forms the basis for modern highway location  </a:t>
            </a:r>
            <a:r>
              <a:rPr dirty="0"/>
              <a:t>and design. It </a:t>
            </a:r>
            <a:r>
              <a:rPr spc="5" dirty="0"/>
              <a:t>is </a:t>
            </a:r>
            <a:r>
              <a:rPr dirty="0"/>
              <a:t>used extensively </a:t>
            </a:r>
            <a:r>
              <a:rPr spc="5" dirty="0"/>
              <a:t>to </a:t>
            </a:r>
            <a:r>
              <a:rPr dirty="0"/>
              <a:t>extract profiles  and cross sections, analyze alternate design  alignments, compute earthwork,</a:t>
            </a:r>
            <a:r>
              <a:rPr spc="-30" dirty="0"/>
              <a:t> </a:t>
            </a:r>
            <a:r>
              <a:rPr dirty="0"/>
              <a:t>etc.</a:t>
            </a:r>
          </a:p>
        </p:txBody>
      </p:sp>
      <p:sp>
        <p:nvSpPr>
          <p:cNvPr id="8" name="object 8"/>
          <p:cNvSpPr/>
          <p:nvPr/>
        </p:nvSpPr>
        <p:spPr>
          <a:xfrm>
            <a:off x="4859020" y="899160"/>
            <a:ext cx="3959860" cy="2340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9020" y="3599179"/>
            <a:ext cx="3959860" cy="213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49240" y="5808979"/>
            <a:ext cx="2980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Times New Roman"/>
                <a:cs typeface="Times New Roman"/>
              </a:rPr>
              <a:t>generates </a:t>
            </a:r>
            <a:r>
              <a:rPr sz="1000" i="1" dirty="0">
                <a:latin typeface="Times New Roman"/>
                <a:cs typeface="Times New Roman"/>
              </a:rPr>
              <a:t>a </a:t>
            </a:r>
            <a:r>
              <a:rPr sz="1000" i="1" spc="-5" dirty="0">
                <a:latin typeface="Times New Roman"/>
                <a:cs typeface="Times New Roman"/>
              </a:rPr>
              <a:t>"Digital Terrain Model" </a:t>
            </a:r>
            <a:r>
              <a:rPr sz="1000" i="1" spc="-10" dirty="0">
                <a:latin typeface="Times New Roman"/>
                <a:cs typeface="Times New Roman"/>
              </a:rPr>
              <a:t>(DTM) </a:t>
            </a:r>
            <a:r>
              <a:rPr sz="1000" i="1" spc="-5" dirty="0">
                <a:latin typeface="Times New Roman"/>
                <a:cs typeface="Times New Roman"/>
              </a:rPr>
              <a:t>from which </a:t>
            </a:r>
            <a:r>
              <a:rPr sz="1000" i="1" dirty="0">
                <a:latin typeface="Times New Roman"/>
                <a:cs typeface="Times New Roman"/>
              </a:rPr>
              <a:t>it  then </a:t>
            </a:r>
            <a:r>
              <a:rPr sz="1000" i="1" spc="-5" dirty="0">
                <a:latin typeface="Times New Roman"/>
                <a:cs typeface="Times New Roman"/>
              </a:rPr>
              <a:t>automatically extracts </a:t>
            </a:r>
            <a:r>
              <a:rPr sz="1000" i="1" dirty="0">
                <a:latin typeface="Times New Roman"/>
                <a:cs typeface="Times New Roman"/>
              </a:rPr>
              <a:t>a </a:t>
            </a:r>
            <a:r>
              <a:rPr sz="1000" i="1" spc="-5" dirty="0">
                <a:latin typeface="Times New Roman"/>
                <a:cs typeface="Times New Roman"/>
              </a:rPr>
              <a:t>regular grid "Digital  Elevation Model"</a:t>
            </a:r>
            <a:r>
              <a:rPr sz="1000" i="1" spc="2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(DEM).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35" dirty="0"/>
              <a:t>26</a:t>
            </a:fld>
            <a:endParaRPr spc="-3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36330" y="6498590"/>
            <a:ext cx="2330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30" dirty="0">
                <a:latin typeface="Trebuchet MS"/>
                <a:cs typeface="Trebuchet MS"/>
              </a:rPr>
              <a:t>2</a:t>
            </a:r>
            <a:r>
              <a:rPr sz="1800" spc="-35" dirty="0"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930" y="236220"/>
            <a:ext cx="1402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Cross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Sections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74320" y="770890"/>
            <a:ext cx="4664710" cy="316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Cross sections </a:t>
            </a:r>
            <a:r>
              <a:rPr sz="1400" spc="-5" dirty="0">
                <a:latin typeface="Times New Roman"/>
                <a:cs typeface="Times New Roman"/>
              </a:rPr>
              <a:t>are </a:t>
            </a:r>
            <a:r>
              <a:rPr sz="1400" dirty="0">
                <a:latin typeface="Times New Roman"/>
                <a:cs typeface="Times New Roman"/>
              </a:rPr>
              <a:t>lines 90 </a:t>
            </a:r>
            <a:r>
              <a:rPr sz="1400" spc="-5" dirty="0">
                <a:latin typeface="Times New Roman"/>
                <a:cs typeface="Times New Roman"/>
              </a:rPr>
              <a:t>degrees </a:t>
            </a:r>
            <a:r>
              <a:rPr sz="1400" dirty="0">
                <a:latin typeface="Times New Roman"/>
                <a:cs typeface="Times New Roman"/>
              </a:rPr>
              <a:t>perpendicular to the  alignment </a:t>
            </a:r>
            <a:r>
              <a:rPr sz="1400" spc="-5" dirty="0">
                <a:latin typeface="Times New Roman"/>
                <a:cs typeface="Times New Roman"/>
              </a:rPr>
              <a:t>(P-Line, L-Line, </a:t>
            </a:r>
            <a:r>
              <a:rPr sz="1400" dirty="0">
                <a:latin typeface="Times New Roman"/>
                <a:cs typeface="Times New Roman"/>
              </a:rPr>
              <a:t>centerline of </a:t>
            </a:r>
            <a:r>
              <a:rPr sz="1400" spc="-5" dirty="0">
                <a:latin typeface="Times New Roman"/>
                <a:cs typeface="Times New Roman"/>
              </a:rPr>
              <a:t>stream, </a:t>
            </a:r>
            <a:r>
              <a:rPr sz="1400" dirty="0">
                <a:latin typeface="Times New Roman"/>
                <a:cs typeface="Times New Roman"/>
              </a:rPr>
              <a:t>etc.), along  which the configuration of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ground is </a:t>
            </a:r>
            <a:r>
              <a:rPr sz="1400" spc="-5" dirty="0">
                <a:latin typeface="Times New Roman"/>
                <a:cs typeface="Times New Roman"/>
              </a:rPr>
              <a:t>determined </a:t>
            </a:r>
            <a:r>
              <a:rPr sz="1400" dirty="0">
                <a:latin typeface="Times New Roman"/>
                <a:cs typeface="Times New Roman"/>
              </a:rPr>
              <a:t>by  obtaining elevations of points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dirty="0">
                <a:latin typeface="Times New Roman"/>
                <a:cs typeface="Times New Roman"/>
              </a:rPr>
              <a:t>known distances from the  alignment.</a:t>
            </a:r>
            <a:endParaRPr sz="14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Cross sections </a:t>
            </a:r>
            <a:r>
              <a:rPr sz="1400" spc="-5" dirty="0">
                <a:latin typeface="Times New Roman"/>
                <a:cs typeface="Times New Roman"/>
              </a:rPr>
              <a:t>are </a:t>
            </a:r>
            <a:r>
              <a:rPr sz="1400" dirty="0">
                <a:latin typeface="Times New Roman"/>
                <a:cs typeface="Times New Roman"/>
              </a:rPr>
              <a:t>used </a:t>
            </a:r>
            <a:r>
              <a:rPr sz="1400" spc="5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determine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shape of the ground  surface through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alignment corridor.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shape of the ground  surface helps the designer pick his horizontal and vertical  profile. </a:t>
            </a:r>
            <a:r>
              <a:rPr sz="1400" spc="-5" dirty="0">
                <a:latin typeface="Times New Roman"/>
                <a:cs typeface="Times New Roman"/>
              </a:rPr>
              <a:t>Once </a:t>
            </a:r>
            <a:r>
              <a:rPr sz="1400" dirty="0">
                <a:latin typeface="Times New Roman"/>
                <a:cs typeface="Times New Roman"/>
              </a:rPr>
              <a:t>the alignment is picked, </a:t>
            </a:r>
            <a:r>
              <a:rPr sz="1400" spc="-5" dirty="0">
                <a:latin typeface="Times New Roman"/>
                <a:cs typeface="Times New Roman"/>
              </a:rPr>
              <a:t>earthwork </a:t>
            </a:r>
            <a:r>
              <a:rPr sz="1400" dirty="0">
                <a:latin typeface="Times New Roman"/>
                <a:cs typeface="Times New Roman"/>
              </a:rPr>
              <a:t>quantities can  be calculated.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earthwork quantities will then be used </a:t>
            </a:r>
            <a:r>
              <a:rPr sz="1400" spc="5" dirty="0">
                <a:latin typeface="Times New Roman"/>
                <a:cs typeface="Times New Roman"/>
              </a:rPr>
              <a:t>to </a:t>
            </a:r>
            <a:r>
              <a:rPr sz="1400" dirty="0">
                <a:latin typeface="Times New Roman"/>
                <a:cs typeface="Times New Roman"/>
              </a:rPr>
              <a:t>help  evaluate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alignment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choice.</a:t>
            </a:r>
            <a:endParaRPr sz="14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1190"/>
              </a:spcBef>
            </a:pPr>
            <a:r>
              <a:rPr sz="1400" dirty="0">
                <a:latin typeface="Times New Roman"/>
                <a:cs typeface="Times New Roman"/>
              </a:rPr>
              <a:t>In addition to earthwork calculations, cross sections </a:t>
            </a:r>
            <a:r>
              <a:rPr sz="1400" spc="-5" dirty="0">
                <a:latin typeface="Times New Roman"/>
                <a:cs typeface="Times New Roman"/>
              </a:rPr>
              <a:t>are </a:t>
            </a:r>
            <a:r>
              <a:rPr sz="1400" dirty="0">
                <a:latin typeface="Times New Roman"/>
                <a:cs typeface="Times New Roman"/>
              </a:rPr>
              <a:t>used </a:t>
            </a:r>
            <a:r>
              <a:rPr sz="1400" spc="5" dirty="0">
                <a:latin typeface="Times New Roman"/>
                <a:cs typeface="Times New Roman"/>
              </a:rPr>
              <a:t>in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design of storm </a:t>
            </a:r>
            <a:r>
              <a:rPr sz="1400" spc="-5" dirty="0">
                <a:latin typeface="Times New Roman"/>
                <a:cs typeface="Times New Roman"/>
              </a:rPr>
              <a:t>sewers, </a:t>
            </a:r>
            <a:r>
              <a:rPr sz="1400" dirty="0">
                <a:latin typeface="Times New Roman"/>
                <a:cs typeface="Times New Roman"/>
              </a:rPr>
              <a:t>culvert extensions and the size and  location of new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culverts.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4920" y="811530"/>
            <a:ext cx="3924300" cy="584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40200"/>
            <a:ext cx="4859020" cy="126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1860" y="5588000"/>
            <a:ext cx="285432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Times New Roman"/>
                <a:cs typeface="Times New Roman"/>
              </a:rPr>
              <a:t>Example </a:t>
            </a:r>
            <a:r>
              <a:rPr sz="1000" i="1" dirty="0">
                <a:latin typeface="Times New Roman"/>
                <a:cs typeface="Times New Roman"/>
              </a:rPr>
              <a:t>of </a:t>
            </a:r>
            <a:r>
              <a:rPr sz="1000" i="1" spc="-5" dirty="0">
                <a:latin typeface="Times New Roman"/>
                <a:cs typeface="Times New Roman"/>
              </a:rPr>
              <a:t>alluvial terraces in </a:t>
            </a:r>
            <a:r>
              <a:rPr sz="1000" i="1" dirty="0">
                <a:latin typeface="Times New Roman"/>
                <a:cs typeface="Times New Roman"/>
              </a:rPr>
              <a:t>a </a:t>
            </a:r>
            <a:r>
              <a:rPr sz="1000" i="1" spc="-5" dirty="0">
                <a:latin typeface="Times New Roman"/>
                <a:cs typeface="Times New Roman"/>
              </a:rPr>
              <a:t>geologic cross section  across </a:t>
            </a:r>
            <a:r>
              <a:rPr sz="1000" i="1" dirty="0">
                <a:latin typeface="Times New Roman"/>
                <a:cs typeface="Times New Roman"/>
              </a:rPr>
              <a:t>the </a:t>
            </a:r>
            <a:r>
              <a:rPr sz="1000" i="1" spc="-5" dirty="0">
                <a:latin typeface="Times New Roman"/>
                <a:cs typeface="Times New Roman"/>
              </a:rPr>
              <a:t>Neosho River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Valley</a:t>
            </a:r>
            <a:endParaRPr sz="1000">
              <a:latin typeface="Times New Roman"/>
              <a:cs typeface="Times New Roman"/>
            </a:endParaRPr>
          </a:p>
          <a:p>
            <a:pPr marL="2540" algn="ctr">
              <a:lnSpc>
                <a:spcPts val="1190"/>
              </a:lnSpc>
            </a:pPr>
            <a:r>
              <a:rPr sz="1000" i="1" spc="-5" dirty="0">
                <a:latin typeface="Times New Roman"/>
                <a:cs typeface="Times New Roman"/>
              </a:rPr>
              <a:t>Taken from O’Connor,</a:t>
            </a:r>
            <a:r>
              <a:rPr sz="1000" i="1" dirty="0">
                <a:latin typeface="Times New Roman"/>
                <a:cs typeface="Times New Roman"/>
              </a:rPr>
              <a:t> 1953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3630" y="6428740"/>
            <a:ext cx="25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2</a:t>
            </a:r>
            <a:r>
              <a:rPr sz="1800" spc="-35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19" y="571500"/>
            <a:ext cx="1181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References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36880" y="1112520"/>
            <a:ext cx="731837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indent="-103505">
              <a:lnSpc>
                <a:spcPts val="1675"/>
              </a:lnSpc>
              <a:spcBef>
                <a:spcPts val="100"/>
              </a:spcBef>
              <a:buChar char="-"/>
              <a:tabLst>
                <a:tab pos="116839" algn="l"/>
              </a:tabLst>
            </a:pPr>
            <a:r>
              <a:rPr sz="1400" i="1" dirty="0">
                <a:latin typeface="Times New Roman"/>
                <a:cs typeface="Times New Roman"/>
              </a:rPr>
              <a:t>Fundamentals of Surveying: Sample Examination,George </a:t>
            </a:r>
            <a:r>
              <a:rPr sz="1400" i="1" spc="-5" dirty="0">
                <a:latin typeface="Times New Roman"/>
                <a:cs typeface="Times New Roman"/>
              </a:rPr>
              <a:t>M. </a:t>
            </a:r>
            <a:r>
              <a:rPr sz="1400" i="1" dirty="0">
                <a:latin typeface="Times New Roman"/>
                <a:cs typeface="Times New Roman"/>
              </a:rPr>
              <a:t>Cole </a:t>
            </a:r>
            <a:r>
              <a:rPr sz="1400" i="1" spc="-5" dirty="0">
                <a:latin typeface="Times New Roman"/>
                <a:cs typeface="Times New Roman"/>
              </a:rPr>
              <a:t>PE PLS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(Author)</a:t>
            </a:r>
            <a:endParaRPr sz="1400">
              <a:latin typeface="Times New Roman"/>
              <a:cs typeface="Times New Roman"/>
            </a:endParaRPr>
          </a:p>
          <a:p>
            <a:pPr marL="116205" indent="-103505">
              <a:lnSpc>
                <a:spcPts val="1675"/>
              </a:lnSpc>
              <a:buChar char="-"/>
              <a:tabLst>
                <a:tab pos="116839" algn="l"/>
              </a:tabLst>
            </a:pPr>
            <a:r>
              <a:rPr sz="1400" i="1" dirty="0">
                <a:latin typeface="Times New Roman"/>
                <a:cs typeface="Times New Roman"/>
              </a:rPr>
              <a:t>Basic Surveying,Raymond E Paul (Author), Walter </a:t>
            </a:r>
            <a:r>
              <a:rPr sz="1400" i="1" spc="-5" dirty="0">
                <a:latin typeface="Times New Roman"/>
                <a:cs typeface="Times New Roman"/>
              </a:rPr>
              <a:t>Whyte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(Author)</a:t>
            </a:r>
            <a:endParaRPr sz="1400">
              <a:latin typeface="Times New Roman"/>
              <a:cs typeface="Times New Roman"/>
            </a:endParaRPr>
          </a:p>
          <a:p>
            <a:pPr marL="116205" indent="-103505">
              <a:lnSpc>
                <a:spcPct val="100000"/>
              </a:lnSpc>
              <a:buChar char="-"/>
              <a:tabLst>
                <a:tab pos="116839" algn="l"/>
              </a:tabLst>
            </a:pPr>
            <a:r>
              <a:rPr sz="1400" i="1" dirty="0">
                <a:latin typeface="Times New Roman"/>
                <a:cs typeface="Times New Roman"/>
              </a:rPr>
              <a:t>Electronic </a:t>
            </a:r>
            <a:r>
              <a:rPr sz="1400" i="1" spc="-5" dirty="0">
                <a:latin typeface="Times New Roman"/>
                <a:cs typeface="Times New Roman"/>
              </a:rPr>
              <a:t>vs. </a:t>
            </a:r>
            <a:r>
              <a:rPr sz="1400" i="1" dirty="0">
                <a:latin typeface="Times New Roman"/>
                <a:cs typeface="Times New Roman"/>
              </a:rPr>
              <a:t>Conventional Surveys,R.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Dixon(Author)</a:t>
            </a:r>
            <a:endParaRPr sz="1400">
              <a:latin typeface="Times New Roman"/>
              <a:cs typeface="Times New Roman"/>
            </a:endParaRPr>
          </a:p>
          <a:p>
            <a:pPr marL="116205" indent="-103505">
              <a:lnSpc>
                <a:spcPct val="100000"/>
              </a:lnSpc>
              <a:buChar char="-"/>
              <a:tabLst>
                <a:tab pos="116839" algn="l"/>
              </a:tabLst>
            </a:pPr>
            <a:r>
              <a:rPr sz="1400" i="1" dirty="0">
                <a:latin typeface="Times New Roman"/>
                <a:cs typeface="Times New Roman"/>
                <a:hlinkClick r:id="rId2"/>
              </a:rPr>
              <a:t>http://squidstation.net/Surveying.html</a:t>
            </a:r>
            <a:endParaRPr sz="1400">
              <a:latin typeface="Times New Roman"/>
              <a:cs typeface="Times New Roman"/>
            </a:endParaRPr>
          </a:p>
          <a:p>
            <a:pPr marL="116839" indent="-104139">
              <a:lnSpc>
                <a:spcPct val="100000"/>
              </a:lnSpc>
              <a:buClr>
                <a:srgbClr val="000000"/>
              </a:buClr>
              <a:buChar char="-"/>
              <a:tabLst>
                <a:tab pos="116839" algn="l"/>
              </a:tabLst>
            </a:pPr>
            <a:r>
              <a:rPr sz="1400" i="1" dirty="0">
                <a:solidFill>
                  <a:srgbClr val="CCCCFF"/>
                </a:solidFill>
                <a:latin typeface="Times New Roman"/>
                <a:cs typeface="Times New Roman"/>
                <a:hlinkClick r:id="rId3"/>
              </a:rPr>
              <a:t>www.ordnancesurvey.co.uk/gps/</a:t>
            </a:r>
            <a:endParaRPr sz="1400">
              <a:latin typeface="Times New Roman"/>
              <a:cs typeface="Times New Roman"/>
            </a:endParaRPr>
          </a:p>
          <a:p>
            <a:pPr marL="116839" indent="-104139">
              <a:lnSpc>
                <a:spcPct val="100000"/>
              </a:lnSpc>
              <a:buChar char="-"/>
              <a:tabLst>
                <a:tab pos="116839" algn="l"/>
              </a:tabLst>
            </a:pPr>
            <a:r>
              <a:rPr sz="1400" i="1" dirty="0">
                <a:latin typeface="Times New Roman"/>
                <a:cs typeface="Times New Roman"/>
              </a:rPr>
              <a:t>Ninth Annual SeminarPresented by theOregon Department of TransportationGeometronics,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Oregon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5466715" cy="129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Geodetic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Surveying:</a:t>
            </a:r>
            <a:endParaRPr sz="2400">
              <a:latin typeface="Times New Roman"/>
              <a:cs typeface="Times New Roman"/>
            </a:endParaRPr>
          </a:p>
          <a:p>
            <a:pPr marL="12700" marR="5080" indent="77470" algn="just">
              <a:lnSpc>
                <a:spcPct val="103899"/>
              </a:lnSpc>
              <a:spcBef>
                <a:spcPts val="1125"/>
              </a:spcBef>
            </a:pP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type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surveying </a:t>
            </a:r>
            <a:r>
              <a:rPr sz="1600" i="1" dirty="0">
                <a:latin typeface="Times New Roman"/>
                <a:cs typeface="Times New Roman"/>
              </a:rPr>
              <a:t>that takes </a:t>
            </a:r>
            <a:r>
              <a:rPr sz="1600" i="1" spc="-5" dirty="0">
                <a:latin typeface="Times New Roman"/>
                <a:cs typeface="Times New Roman"/>
              </a:rPr>
              <a:t>into </a:t>
            </a:r>
            <a:r>
              <a:rPr sz="1600" i="1" dirty="0">
                <a:latin typeface="Times New Roman"/>
                <a:cs typeface="Times New Roman"/>
              </a:rPr>
              <a:t>account the true shape of the  </a:t>
            </a:r>
            <a:r>
              <a:rPr sz="1600" i="1" spc="-5" dirty="0">
                <a:latin typeface="Times New Roman"/>
                <a:cs typeface="Times New Roman"/>
              </a:rPr>
              <a:t>earth. These surveys </a:t>
            </a:r>
            <a:r>
              <a:rPr sz="1600" i="1" dirty="0">
                <a:latin typeface="Times New Roman"/>
                <a:cs typeface="Times New Roman"/>
              </a:rPr>
              <a:t>are of high </a:t>
            </a:r>
            <a:r>
              <a:rPr sz="1600" i="1" spc="-5" dirty="0">
                <a:latin typeface="Times New Roman"/>
                <a:cs typeface="Times New Roman"/>
              </a:rPr>
              <a:t>precision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extend over </a:t>
            </a:r>
            <a:r>
              <a:rPr sz="1600" i="1" dirty="0">
                <a:latin typeface="Times New Roman"/>
                <a:cs typeface="Times New Roman"/>
              </a:rPr>
              <a:t>large  </a:t>
            </a:r>
            <a:r>
              <a:rPr sz="1600" i="1" spc="-5" dirty="0">
                <a:latin typeface="Times New Roman"/>
                <a:cs typeface="Times New Roman"/>
              </a:rPr>
              <a:t>areas.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28079" y="1699260"/>
            <a:ext cx="2776220" cy="2434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2909" y="4091939"/>
            <a:ext cx="5043170" cy="12903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i="1" dirty="0">
                <a:latin typeface="Times New Roman"/>
                <a:cs typeface="Times New Roman"/>
              </a:rPr>
              <a:t>Plane</a:t>
            </a:r>
            <a:r>
              <a:rPr sz="2400" i="1" spc="-5" dirty="0">
                <a:latin typeface="Times New Roman"/>
                <a:cs typeface="Times New Roman"/>
              </a:rPr>
              <a:t> Surveying:</a:t>
            </a:r>
            <a:endParaRPr sz="2400">
              <a:latin typeface="Times New Roman"/>
              <a:cs typeface="Times New Roman"/>
            </a:endParaRPr>
          </a:p>
          <a:p>
            <a:pPr marL="12700" marR="5080" indent="64769">
              <a:lnSpc>
                <a:spcPct val="102099"/>
              </a:lnSpc>
              <a:spcBef>
                <a:spcPts val="359"/>
              </a:spcBef>
            </a:pPr>
            <a:r>
              <a:rPr sz="1600" i="1" spc="-5" dirty="0">
                <a:latin typeface="Times New Roman"/>
                <a:cs typeface="Times New Roman"/>
              </a:rPr>
              <a:t>The type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surveying in which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mean surface </a:t>
            </a:r>
            <a:r>
              <a:rPr sz="1600" i="1" dirty="0">
                <a:latin typeface="Times New Roman"/>
                <a:cs typeface="Times New Roman"/>
              </a:rPr>
              <a:t>of the </a:t>
            </a:r>
            <a:r>
              <a:rPr sz="1600" i="1" spc="-5" dirty="0">
                <a:latin typeface="Times New Roman"/>
                <a:cs typeface="Times New Roman"/>
              </a:rPr>
              <a:t>earth  </a:t>
            </a:r>
            <a:r>
              <a:rPr sz="1600" i="1" dirty="0">
                <a:latin typeface="Times New Roman"/>
                <a:cs typeface="Times New Roman"/>
              </a:rPr>
              <a:t>is </a:t>
            </a:r>
            <a:r>
              <a:rPr sz="1600" i="1" spc="-5" dirty="0">
                <a:latin typeface="Times New Roman"/>
                <a:cs typeface="Times New Roman"/>
              </a:rPr>
              <a:t>considered </a:t>
            </a:r>
            <a:r>
              <a:rPr sz="1600" i="1" dirty="0">
                <a:latin typeface="Times New Roman"/>
                <a:cs typeface="Times New Roman"/>
              </a:rPr>
              <a:t>as a plane, or </a:t>
            </a:r>
            <a:r>
              <a:rPr sz="1600" i="1" spc="-5" dirty="0">
                <a:latin typeface="Times New Roman"/>
                <a:cs typeface="Times New Roman"/>
              </a:rPr>
              <a:t>in which its </a:t>
            </a:r>
            <a:r>
              <a:rPr sz="1600" i="1" dirty="0">
                <a:latin typeface="Times New Roman"/>
                <a:cs typeface="Times New Roman"/>
              </a:rPr>
              <a:t>spheroidal shape </a:t>
            </a:r>
            <a:r>
              <a:rPr sz="1600" i="1" spc="-5" dirty="0">
                <a:latin typeface="Times New Roman"/>
                <a:cs typeface="Times New Roman"/>
              </a:rPr>
              <a:t>is  neglected, with regard to </a:t>
            </a:r>
            <a:r>
              <a:rPr sz="1600" i="1" dirty="0">
                <a:latin typeface="Times New Roman"/>
                <a:cs typeface="Times New Roman"/>
              </a:rPr>
              <a:t>horizontal </a:t>
            </a:r>
            <a:r>
              <a:rPr sz="1600" i="1" spc="-5" dirty="0">
                <a:latin typeface="Times New Roman"/>
                <a:cs typeface="Times New Roman"/>
              </a:rPr>
              <a:t>distances </a:t>
            </a:r>
            <a:r>
              <a:rPr sz="1600" i="1" dirty="0">
                <a:latin typeface="Times New Roman"/>
                <a:cs typeface="Times New Roman"/>
              </a:rPr>
              <a:t>and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directions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8079" y="4364990"/>
            <a:ext cx="2785110" cy="208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5950" y="595629"/>
            <a:ext cx="2825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</a:rPr>
              <a:t>Types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Surveying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3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540" y="1417066"/>
            <a:ext cx="74295" cy="5156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4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540" y="218059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540" y="262001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540" y="3059429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540" y="349885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540" y="393827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540" y="457200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540" y="5207000"/>
            <a:ext cx="742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CA1B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2810" y="1465579"/>
            <a:ext cx="7709534" cy="417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Control </a:t>
            </a:r>
            <a:r>
              <a:rPr sz="1600" i="1" spc="-5" dirty="0">
                <a:latin typeface="Times New Roman"/>
                <a:cs typeface="Times New Roman"/>
              </a:rPr>
              <a:t>Survey: </a:t>
            </a:r>
            <a:r>
              <a:rPr sz="1600" i="1" dirty="0">
                <a:latin typeface="Times New Roman"/>
                <a:cs typeface="Times New Roman"/>
              </a:rPr>
              <a:t>Made to </a:t>
            </a:r>
            <a:r>
              <a:rPr sz="1600" i="1" spc="-5" dirty="0">
                <a:latin typeface="Times New Roman"/>
                <a:cs typeface="Times New Roman"/>
              </a:rPr>
              <a:t>establish the horizontal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vertical positions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arbitrary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points.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79700"/>
              </a:lnSpc>
              <a:spcBef>
                <a:spcPts val="400"/>
              </a:spcBef>
            </a:pPr>
            <a:r>
              <a:rPr sz="1600" i="1" dirty="0">
                <a:latin typeface="Times New Roman"/>
                <a:cs typeface="Times New Roman"/>
              </a:rPr>
              <a:t>Boundary </a:t>
            </a:r>
            <a:r>
              <a:rPr sz="1600" i="1" spc="-5" dirty="0">
                <a:latin typeface="Times New Roman"/>
                <a:cs typeface="Times New Roman"/>
              </a:rPr>
              <a:t>Survey: </a:t>
            </a:r>
            <a:r>
              <a:rPr sz="1600" i="1" dirty="0">
                <a:latin typeface="Times New Roman"/>
                <a:cs typeface="Times New Roman"/>
              </a:rPr>
              <a:t>Made to </a:t>
            </a:r>
            <a:r>
              <a:rPr sz="1600" i="1" spc="-5" dirty="0">
                <a:latin typeface="Times New Roman"/>
                <a:cs typeface="Times New Roman"/>
              </a:rPr>
              <a:t>determine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length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direction </a:t>
            </a:r>
            <a:r>
              <a:rPr sz="1600" i="1" dirty="0">
                <a:latin typeface="Times New Roman"/>
                <a:cs typeface="Times New Roman"/>
              </a:rPr>
              <a:t>of land </a:t>
            </a:r>
            <a:r>
              <a:rPr sz="1600" i="1" spc="-5" dirty="0">
                <a:latin typeface="Times New Roman"/>
                <a:cs typeface="Times New Roman"/>
              </a:rPr>
              <a:t>lines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to establish  </a:t>
            </a:r>
            <a:r>
              <a:rPr sz="1600" i="1" dirty="0">
                <a:latin typeface="Times New Roman"/>
                <a:cs typeface="Times New Roman"/>
              </a:rPr>
              <a:t>the position of these </a:t>
            </a:r>
            <a:r>
              <a:rPr sz="1600" i="1" spc="-5" dirty="0">
                <a:latin typeface="Times New Roman"/>
                <a:cs typeface="Times New Roman"/>
              </a:rPr>
              <a:t>lines </a:t>
            </a:r>
            <a:r>
              <a:rPr sz="1600" i="1" dirty="0">
                <a:latin typeface="Times New Roman"/>
                <a:cs typeface="Times New Roman"/>
              </a:rPr>
              <a:t>on the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ground.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40"/>
              </a:lnSpc>
              <a:spcBef>
                <a:spcPts val="375"/>
              </a:spcBef>
            </a:pPr>
            <a:r>
              <a:rPr sz="1600" i="1" spc="-5" dirty="0">
                <a:latin typeface="Times New Roman"/>
                <a:cs typeface="Times New Roman"/>
              </a:rPr>
              <a:t>Topographic Survey: </a:t>
            </a:r>
            <a:r>
              <a:rPr sz="1600" i="1" dirty="0">
                <a:latin typeface="Times New Roman"/>
                <a:cs typeface="Times New Roman"/>
              </a:rPr>
              <a:t>Made to gather data to produce a topographic </a:t>
            </a:r>
            <a:r>
              <a:rPr sz="1600" i="1" spc="-5" dirty="0">
                <a:latin typeface="Times New Roman"/>
                <a:cs typeface="Times New Roman"/>
              </a:rPr>
              <a:t>map </a:t>
            </a:r>
            <a:r>
              <a:rPr sz="1600" i="1" dirty="0">
                <a:latin typeface="Times New Roman"/>
                <a:cs typeface="Times New Roman"/>
              </a:rPr>
              <a:t>showing the  </a:t>
            </a:r>
            <a:r>
              <a:rPr sz="1600" i="1" spc="-5" dirty="0">
                <a:latin typeface="Times New Roman"/>
                <a:cs typeface="Times New Roman"/>
              </a:rPr>
              <a:t>configuration </a:t>
            </a:r>
            <a:r>
              <a:rPr sz="1600" i="1" dirty="0">
                <a:latin typeface="Times New Roman"/>
                <a:cs typeface="Times New Roman"/>
              </a:rPr>
              <a:t>of the </a:t>
            </a:r>
            <a:r>
              <a:rPr sz="1600" i="1" spc="-5" dirty="0">
                <a:latin typeface="Times New Roman"/>
                <a:cs typeface="Times New Roman"/>
              </a:rPr>
              <a:t>terrain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the location </a:t>
            </a:r>
            <a:r>
              <a:rPr sz="1600" i="1" dirty="0">
                <a:latin typeface="Times New Roman"/>
                <a:cs typeface="Times New Roman"/>
              </a:rPr>
              <a:t>of natural and </a:t>
            </a:r>
            <a:r>
              <a:rPr sz="1600" i="1" spc="-5" dirty="0">
                <a:latin typeface="Times New Roman"/>
                <a:cs typeface="Times New Roman"/>
              </a:rPr>
              <a:t>man-made objects.</a:t>
            </a:r>
            <a:endParaRPr sz="1600">
              <a:latin typeface="Times New Roman"/>
              <a:cs typeface="Times New Roman"/>
            </a:endParaRPr>
          </a:p>
          <a:p>
            <a:pPr marL="12700" marR="6350" algn="just">
              <a:lnSpc>
                <a:spcPct val="79700"/>
              </a:lnSpc>
              <a:spcBef>
                <a:spcPts val="414"/>
              </a:spcBef>
            </a:pPr>
            <a:r>
              <a:rPr sz="1600" i="1" spc="-5" dirty="0">
                <a:latin typeface="Times New Roman"/>
                <a:cs typeface="Times New Roman"/>
              </a:rPr>
              <a:t>Hydrographic Survey: The survey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bodies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water made </a:t>
            </a:r>
            <a:r>
              <a:rPr sz="1600" i="1" dirty="0">
                <a:latin typeface="Times New Roman"/>
                <a:cs typeface="Times New Roman"/>
              </a:rPr>
              <a:t>for the purpose of navigation,  </a:t>
            </a:r>
            <a:r>
              <a:rPr sz="1600" i="1" spc="-5" dirty="0">
                <a:latin typeface="Times New Roman"/>
                <a:cs typeface="Times New Roman"/>
              </a:rPr>
              <a:t>water supply, </a:t>
            </a:r>
            <a:r>
              <a:rPr sz="1600" i="1" dirty="0">
                <a:latin typeface="Times New Roman"/>
                <a:cs typeface="Times New Roman"/>
              </a:rPr>
              <a:t>or sub-aqueous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construction.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79700"/>
              </a:lnSpc>
              <a:spcBef>
                <a:spcPts val="400"/>
              </a:spcBef>
            </a:pPr>
            <a:r>
              <a:rPr sz="1600" i="1" spc="-5" dirty="0">
                <a:latin typeface="Times New Roman"/>
                <a:cs typeface="Times New Roman"/>
              </a:rPr>
              <a:t>Mining Survey: </a:t>
            </a:r>
            <a:r>
              <a:rPr sz="1600" i="1" dirty="0">
                <a:latin typeface="Times New Roman"/>
                <a:cs typeface="Times New Roman"/>
              </a:rPr>
              <a:t>Made to </a:t>
            </a:r>
            <a:r>
              <a:rPr sz="1600" i="1" spc="-5" dirty="0">
                <a:latin typeface="Times New Roman"/>
                <a:cs typeface="Times New Roman"/>
              </a:rPr>
              <a:t>control, </a:t>
            </a:r>
            <a:r>
              <a:rPr sz="1600" i="1" dirty="0">
                <a:latin typeface="Times New Roman"/>
                <a:cs typeface="Times New Roman"/>
              </a:rPr>
              <a:t>locate and </a:t>
            </a:r>
            <a:r>
              <a:rPr sz="1600" i="1" spc="-5" dirty="0">
                <a:latin typeface="Times New Roman"/>
                <a:cs typeface="Times New Roman"/>
              </a:rPr>
              <a:t>map </a:t>
            </a:r>
            <a:r>
              <a:rPr sz="1600" i="1" dirty="0">
                <a:latin typeface="Times New Roman"/>
                <a:cs typeface="Times New Roman"/>
              </a:rPr>
              <a:t>underground and </a:t>
            </a:r>
            <a:r>
              <a:rPr sz="1600" i="1" spc="-5" dirty="0">
                <a:latin typeface="Times New Roman"/>
                <a:cs typeface="Times New Roman"/>
              </a:rPr>
              <a:t>surface works related to  mining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operations.</a:t>
            </a:r>
            <a:endParaRPr sz="1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79700"/>
              </a:lnSpc>
              <a:spcBef>
                <a:spcPts val="400"/>
              </a:spcBef>
            </a:pPr>
            <a:r>
              <a:rPr sz="1600" i="1" spc="-5" dirty="0">
                <a:latin typeface="Times New Roman"/>
                <a:cs typeface="Times New Roman"/>
              </a:rPr>
              <a:t>Construction Survey: </a:t>
            </a:r>
            <a:r>
              <a:rPr sz="1600" i="1" dirty="0">
                <a:latin typeface="Times New Roman"/>
                <a:cs typeface="Times New Roman"/>
              </a:rPr>
              <a:t>Made to </a:t>
            </a:r>
            <a:r>
              <a:rPr sz="1600" i="1" spc="-5" dirty="0">
                <a:latin typeface="Times New Roman"/>
                <a:cs typeface="Times New Roman"/>
              </a:rPr>
              <a:t>lay </a:t>
            </a:r>
            <a:r>
              <a:rPr sz="1600" i="1" dirty="0">
                <a:latin typeface="Times New Roman"/>
                <a:cs typeface="Times New Roman"/>
              </a:rPr>
              <a:t>out, </a:t>
            </a:r>
            <a:r>
              <a:rPr sz="1600" i="1" spc="-5" dirty="0">
                <a:latin typeface="Times New Roman"/>
                <a:cs typeface="Times New Roman"/>
              </a:rPr>
              <a:t>locate </a:t>
            </a:r>
            <a:r>
              <a:rPr sz="1600" i="1" dirty="0">
                <a:latin typeface="Times New Roman"/>
                <a:cs typeface="Times New Roman"/>
              </a:rPr>
              <a:t>and monitor public and </a:t>
            </a:r>
            <a:r>
              <a:rPr sz="1600" i="1" spc="-5" dirty="0">
                <a:latin typeface="Times New Roman"/>
                <a:cs typeface="Times New Roman"/>
              </a:rPr>
              <a:t>private engineering  works.</a:t>
            </a:r>
            <a:endParaRPr sz="1600">
              <a:latin typeface="Times New Roman"/>
              <a:cs typeface="Times New Roman"/>
            </a:endParaRPr>
          </a:p>
          <a:p>
            <a:pPr marL="12700" marR="5715" algn="just">
              <a:lnSpc>
                <a:spcPct val="79700"/>
              </a:lnSpc>
              <a:spcBef>
                <a:spcPts val="395"/>
              </a:spcBef>
            </a:pPr>
            <a:r>
              <a:rPr sz="1600" i="1" spc="-5" dirty="0">
                <a:latin typeface="Times New Roman"/>
                <a:cs typeface="Times New Roman"/>
              </a:rPr>
              <a:t>Route Survey: Refers to those </a:t>
            </a:r>
            <a:r>
              <a:rPr sz="1600" i="1" dirty="0">
                <a:latin typeface="Times New Roman"/>
                <a:cs typeface="Times New Roman"/>
              </a:rPr>
              <a:t>control, topographic, and </a:t>
            </a:r>
            <a:r>
              <a:rPr sz="1600" i="1" spc="-5" dirty="0">
                <a:latin typeface="Times New Roman"/>
                <a:cs typeface="Times New Roman"/>
              </a:rPr>
              <a:t>construction surveys necessary </a:t>
            </a:r>
            <a:r>
              <a:rPr sz="1600" i="1" dirty="0">
                <a:latin typeface="Times New Roman"/>
                <a:cs typeface="Times New Roman"/>
              </a:rPr>
              <a:t>for  the </a:t>
            </a:r>
            <a:r>
              <a:rPr sz="1600" i="1" spc="-5" dirty="0">
                <a:latin typeface="Times New Roman"/>
                <a:cs typeface="Times New Roman"/>
              </a:rPr>
              <a:t>location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construction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highways, railroads, canals, transmission lines, </a:t>
            </a:r>
            <a:r>
              <a:rPr sz="1600" i="1" dirty="0">
                <a:latin typeface="Times New Roman"/>
                <a:cs typeface="Times New Roman"/>
              </a:rPr>
              <a:t>and  </a:t>
            </a:r>
            <a:r>
              <a:rPr sz="1600" i="1" spc="-5" dirty="0">
                <a:latin typeface="Times New Roman"/>
                <a:cs typeface="Times New Roman"/>
              </a:rPr>
              <a:t>pipelines.</a:t>
            </a:r>
            <a:endParaRPr sz="1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79700"/>
              </a:lnSpc>
              <a:spcBef>
                <a:spcPts val="400"/>
              </a:spcBef>
            </a:pPr>
            <a:r>
              <a:rPr sz="1600" i="1" spc="-5" dirty="0">
                <a:latin typeface="Times New Roman"/>
                <a:cs typeface="Times New Roman"/>
              </a:rPr>
              <a:t>Photogrammetric Survey: </a:t>
            </a:r>
            <a:r>
              <a:rPr sz="1600" i="1" dirty="0">
                <a:latin typeface="Times New Roman"/>
                <a:cs typeface="Times New Roman"/>
              </a:rPr>
              <a:t>Made </a:t>
            </a:r>
            <a:r>
              <a:rPr sz="1600" i="1" spc="-5" dirty="0">
                <a:latin typeface="Times New Roman"/>
                <a:cs typeface="Times New Roman"/>
              </a:rPr>
              <a:t>to utilize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principles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aerial photogrammetry, in which  measurements made </a:t>
            </a:r>
            <a:r>
              <a:rPr sz="1600" i="1" dirty="0">
                <a:latin typeface="Times New Roman"/>
                <a:cs typeface="Times New Roman"/>
              </a:rPr>
              <a:t>on photographs </a:t>
            </a:r>
            <a:r>
              <a:rPr sz="1600" i="1" spc="-5" dirty="0">
                <a:latin typeface="Times New Roman"/>
                <a:cs typeface="Times New Roman"/>
              </a:rPr>
              <a:t>are </a:t>
            </a:r>
            <a:r>
              <a:rPr sz="1600" i="1" dirty="0">
                <a:latin typeface="Times New Roman"/>
                <a:cs typeface="Times New Roman"/>
              </a:rPr>
              <a:t>used </a:t>
            </a:r>
            <a:r>
              <a:rPr sz="1600" i="1" spc="-5" dirty="0">
                <a:latin typeface="Times New Roman"/>
                <a:cs typeface="Times New Roman"/>
              </a:rPr>
              <a:t>to determine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positions </a:t>
            </a:r>
            <a:r>
              <a:rPr sz="1600" i="1" dirty="0">
                <a:latin typeface="Times New Roman"/>
                <a:cs typeface="Times New Roman"/>
              </a:rPr>
              <a:t>of photographed  </a:t>
            </a:r>
            <a:r>
              <a:rPr sz="1600" i="1" spc="-5" dirty="0">
                <a:latin typeface="Times New Roman"/>
                <a:cs typeface="Times New Roman"/>
              </a:rPr>
              <a:t>objects.</a:t>
            </a:r>
            <a:endParaRPr sz="1600">
              <a:latin typeface="Times New Roman"/>
              <a:cs typeface="Times New Roman"/>
            </a:endParaRPr>
          </a:p>
          <a:p>
            <a:pPr marL="12700" marR="57785" algn="just">
              <a:lnSpc>
                <a:spcPct val="79700"/>
              </a:lnSpc>
              <a:spcBef>
                <a:spcPts val="400"/>
              </a:spcBef>
            </a:pPr>
            <a:r>
              <a:rPr sz="1600" i="1" spc="-5" dirty="0">
                <a:latin typeface="Times New Roman"/>
                <a:cs typeface="Times New Roman"/>
              </a:rPr>
              <a:t>Astronomical survey: generally involve imaging </a:t>
            </a:r>
            <a:r>
              <a:rPr sz="1600" i="1" dirty="0">
                <a:latin typeface="Times New Roman"/>
                <a:cs typeface="Times New Roman"/>
              </a:rPr>
              <a:t>or "mapping" of </a:t>
            </a:r>
            <a:r>
              <a:rPr sz="1600" i="1" spc="-5" dirty="0">
                <a:latin typeface="Times New Roman"/>
                <a:cs typeface="Times New Roman"/>
              </a:rPr>
              <a:t>regions </a:t>
            </a:r>
            <a:r>
              <a:rPr sz="1600" i="1" dirty="0">
                <a:latin typeface="Times New Roman"/>
                <a:cs typeface="Times New Roman"/>
              </a:rPr>
              <a:t>of the sky using  </a:t>
            </a:r>
            <a:r>
              <a:rPr sz="1600" i="1" spc="-5" dirty="0">
                <a:latin typeface="Times New Roman"/>
                <a:cs typeface="Times New Roman"/>
              </a:rPr>
              <a:t>telescopes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7559" y="476250"/>
            <a:ext cx="3980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Different methods </a:t>
            </a:r>
            <a:r>
              <a:rPr sz="2400" dirty="0">
                <a:solidFill>
                  <a:srgbClr val="000000"/>
                </a:solidFill>
              </a:rPr>
              <a:t>of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Surveying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730" y="1662429"/>
            <a:ext cx="4391660" cy="154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Pythagorean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Theorem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In </a:t>
            </a:r>
            <a:r>
              <a:rPr sz="1600" i="1" dirty="0">
                <a:latin typeface="Times New Roman"/>
                <a:cs typeface="Times New Roman"/>
              </a:rPr>
              <a:t>a right </a:t>
            </a:r>
            <a:r>
              <a:rPr sz="1600" i="1" spc="-5" dirty="0">
                <a:latin typeface="Times New Roman"/>
                <a:cs typeface="Times New Roman"/>
              </a:rPr>
              <a:t>triangle, </a:t>
            </a:r>
            <a:r>
              <a:rPr sz="1600" i="1" dirty="0">
                <a:latin typeface="Times New Roman"/>
                <a:cs typeface="Times New Roman"/>
              </a:rPr>
              <a:t>the square of </a:t>
            </a:r>
            <a:r>
              <a:rPr sz="1600" i="1" spc="-5" dirty="0">
                <a:latin typeface="Times New Roman"/>
                <a:cs typeface="Times New Roman"/>
              </a:rPr>
              <a:t>the hypotenuse is  </a:t>
            </a:r>
            <a:r>
              <a:rPr sz="1600" i="1" dirty="0">
                <a:latin typeface="Times New Roman"/>
                <a:cs typeface="Times New Roman"/>
              </a:rPr>
              <a:t>equal to the sum of the squares of the </a:t>
            </a:r>
            <a:r>
              <a:rPr sz="1600" i="1" spc="-5" dirty="0">
                <a:latin typeface="Times New Roman"/>
                <a:cs typeface="Times New Roman"/>
              </a:rPr>
              <a:t>other two</a:t>
            </a:r>
            <a:r>
              <a:rPr sz="1600" i="1" spc="-1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sides.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</a:pPr>
            <a:r>
              <a:rPr sz="1600" i="1" dirty="0">
                <a:latin typeface="Times New Roman"/>
                <a:cs typeface="Times New Roman"/>
              </a:rPr>
              <a:t>C </a:t>
            </a:r>
            <a:r>
              <a:rPr sz="1350" i="1" spc="22" baseline="30864" dirty="0">
                <a:latin typeface="Times New Roman"/>
                <a:cs typeface="Times New Roman"/>
              </a:rPr>
              <a:t>2 </a:t>
            </a:r>
            <a:r>
              <a:rPr sz="1600" i="1" dirty="0">
                <a:latin typeface="Times New Roman"/>
                <a:cs typeface="Times New Roman"/>
              </a:rPr>
              <a:t>= </a:t>
            </a:r>
            <a:r>
              <a:rPr sz="1600" i="1" spc="5" dirty="0">
                <a:latin typeface="Times New Roman"/>
                <a:cs typeface="Times New Roman"/>
              </a:rPr>
              <a:t>A</a:t>
            </a:r>
            <a:r>
              <a:rPr sz="1350" i="1" spc="7" baseline="30864" dirty="0">
                <a:latin typeface="Times New Roman"/>
                <a:cs typeface="Times New Roman"/>
              </a:rPr>
              <a:t>2 </a:t>
            </a:r>
            <a:r>
              <a:rPr sz="1600" i="1" dirty="0">
                <a:latin typeface="Times New Roman"/>
                <a:cs typeface="Times New Roman"/>
              </a:rPr>
              <a:t>+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</a:t>
            </a:r>
            <a:r>
              <a:rPr sz="1350" i="1" spc="7" baseline="30864" dirty="0">
                <a:latin typeface="Times New Roman"/>
                <a:cs typeface="Times New Roman"/>
              </a:rPr>
              <a:t>2</a:t>
            </a:r>
            <a:endParaRPr sz="1350" baseline="30864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where: </a:t>
            </a:r>
            <a:r>
              <a:rPr sz="1600" i="1" dirty="0">
                <a:latin typeface="Times New Roman"/>
                <a:cs typeface="Times New Roman"/>
              </a:rPr>
              <a:t>C </a:t>
            </a:r>
            <a:r>
              <a:rPr sz="1600" i="1" spc="-5" dirty="0">
                <a:latin typeface="Times New Roman"/>
                <a:cs typeface="Times New Roman"/>
              </a:rPr>
              <a:t>is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hypotenuse (side </a:t>
            </a:r>
            <a:r>
              <a:rPr sz="1600" i="1" dirty="0">
                <a:latin typeface="Times New Roman"/>
                <a:cs typeface="Times New Roman"/>
              </a:rPr>
              <a:t>opposite the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right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i="1" spc="-5" dirty="0">
                <a:latin typeface="Times New Roman"/>
                <a:cs typeface="Times New Roman"/>
              </a:rPr>
              <a:t>angle). </a:t>
            </a:r>
            <a:r>
              <a:rPr sz="1600" i="1" dirty="0">
                <a:latin typeface="Times New Roman"/>
                <a:cs typeface="Times New Roman"/>
              </a:rPr>
              <a:t>A and B are the </a:t>
            </a:r>
            <a:r>
              <a:rPr sz="1600" i="1" spc="-5" dirty="0">
                <a:latin typeface="Times New Roman"/>
                <a:cs typeface="Times New Roman"/>
              </a:rPr>
              <a:t>remaining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sides.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6413" y="1757250"/>
            <a:ext cx="3387393" cy="1798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0730" y="3806190"/>
            <a:ext cx="4473575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Units </a:t>
            </a:r>
            <a:r>
              <a:rPr sz="1800" b="1" i="1" dirty="0">
                <a:latin typeface="Times New Roman"/>
                <a:cs typeface="Times New Roman"/>
              </a:rPr>
              <a:t>of </a:t>
            </a:r>
            <a:r>
              <a:rPr sz="1800" b="1" i="1" spc="-5" dirty="0">
                <a:latin typeface="Times New Roman"/>
                <a:cs typeface="Times New Roman"/>
              </a:rPr>
              <a:t>Angular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Measurement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The </a:t>
            </a:r>
            <a:r>
              <a:rPr sz="1800" i="1" spc="-10" dirty="0">
                <a:latin typeface="Times New Roman"/>
                <a:cs typeface="Times New Roman"/>
              </a:rPr>
              <a:t>most </a:t>
            </a:r>
            <a:r>
              <a:rPr sz="1800" i="1" spc="-5" dirty="0">
                <a:latin typeface="Times New Roman"/>
                <a:cs typeface="Times New Roman"/>
              </a:rPr>
              <a:t>common angular </a:t>
            </a:r>
            <a:r>
              <a:rPr sz="1800" i="1" dirty="0">
                <a:latin typeface="Times New Roman"/>
                <a:cs typeface="Times New Roman"/>
              </a:rPr>
              <a:t>units being </a:t>
            </a:r>
            <a:r>
              <a:rPr sz="1800" i="1" spc="-5" dirty="0">
                <a:latin typeface="Times New Roman"/>
                <a:cs typeface="Times New Roman"/>
              </a:rPr>
              <a:t>employed  </a:t>
            </a:r>
            <a:r>
              <a:rPr sz="1800" i="1" dirty="0">
                <a:latin typeface="Times New Roman"/>
                <a:cs typeface="Times New Roman"/>
              </a:rPr>
              <a:t>in the </a:t>
            </a:r>
            <a:r>
              <a:rPr sz="1800" i="1" spc="-5" dirty="0">
                <a:latin typeface="Times New Roman"/>
                <a:cs typeface="Times New Roman"/>
              </a:rPr>
              <a:t>United </a:t>
            </a:r>
            <a:r>
              <a:rPr sz="1800" i="1" dirty="0">
                <a:latin typeface="Times New Roman"/>
                <a:cs typeface="Times New Roman"/>
              </a:rPr>
              <a:t>States </a:t>
            </a:r>
            <a:r>
              <a:rPr sz="1800" i="1" spc="-5" dirty="0">
                <a:latin typeface="Times New Roman"/>
                <a:cs typeface="Times New Roman"/>
              </a:rPr>
              <a:t>is </a:t>
            </a:r>
            <a:r>
              <a:rPr sz="1800" i="1" dirty="0">
                <a:latin typeface="Times New Roman"/>
                <a:cs typeface="Times New Roman"/>
              </a:rPr>
              <a:t>the </a:t>
            </a:r>
            <a:r>
              <a:rPr sz="1800" i="1" spc="-5" dirty="0">
                <a:latin typeface="Times New Roman"/>
                <a:cs typeface="Times New Roman"/>
              </a:rPr>
              <a:t>Sexagesimal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12700" marR="4318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This system </a:t>
            </a:r>
            <a:r>
              <a:rPr sz="1800" i="1" dirty="0">
                <a:latin typeface="Times New Roman"/>
                <a:cs typeface="Times New Roman"/>
              </a:rPr>
              <a:t>uses angular </a:t>
            </a:r>
            <a:r>
              <a:rPr sz="1800" i="1" spc="-5" dirty="0">
                <a:latin typeface="Times New Roman"/>
                <a:cs typeface="Times New Roman"/>
              </a:rPr>
              <a:t>notation in increments  </a:t>
            </a:r>
            <a:r>
              <a:rPr sz="1800" i="1" dirty="0">
                <a:latin typeface="Times New Roman"/>
                <a:cs typeface="Times New Roman"/>
              </a:rPr>
              <a:t>of 60 by dividing the </a:t>
            </a:r>
            <a:r>
              <a:rPr sz="1800" i="1" spc="-5" dirty="0">
                <a:latin typeface="Times New Roman"/>
                <a:cs typeface="Times New Roman"/>
              </a:rPr>
              <a:t>circle into </a:t>
            </a:r>
            <a:r>
              <a:rPr sz="1800" i="1" dirty="0">
                <a:latin typeface="Times New Roman"/>
                <a:cs typeface="Times New Roman"/>
              </a:rPr>
              <a:t>360 </a:t>
            </a:r>
            <a:r>
              <a:rPr sz="1800" i="1" spc="-5" dirty="0">
                <a:latin typeface="Times New Roman"/>
                <a:cs typeface="Times New Roman"/>
              </a:rPr>
              <a:t>degrees;  degrees </a:t>
            </a:r>
            <a:r>
              <a:rPr sz="1800" i="1" dirty="0">
                <a:latin typeface="Times New Roman"/>
                <a:cs typeface="Times New Roman"/>
              </a:rPr>
              <a:t>into 60 </a:t>
            </a:r>
            <a:r>
              <a:rPr sz="1800" i="1" spc="-5" dirty="0">
                <a:latin typeface="Times New Roman"/>
                <a:cs typeface="Times New Roman"/>
              </a:rPr>
              <a:t>minutes; and minutes into</a:t>
            </a:r>
            <a:r>
              <a:rPr sz="1800" i="1" dirty="0">
                <a:latin typeface="Times New Roman"/>
                <a:cs typeface="Times New Roman"/>
              </a:rPr>
              <a:t> 60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730" y="5707379"/>
            <a:ext cx="806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seconds.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57520" y="3958590"/>
            <a:ext cx="3434884" cy="2143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5860" y="5808979"/>
            <a:ext cx="295021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Therefore;</a:t>
            </a:r>
            <a:endParaRPr sz="12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circle </a:t>
            </a:r>
            <a:r>
              <a:rPr sz="1200" dirty="0">
                <a:latin typeface="Times New Roman"/>
                <a:cs typeface="Times New Roman"/>
              </a:rPr>
              <a:t>= 360° = 21,600´ =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1,296,000˝</a:t>
            </a:r>
            <a:endParaRPr sz="1200">
              <a:latin typeface="Times New Roman"/>
              <a:cs typeface="Times New Roman"/>
            </a:endParaRPr>
          </a:p>
          <a:p>
            <a:pPr marL="584200">
              <a:lnSpc>
                <a:spcPts val="1435"/>
              </a:lnSpc>
            </a:pPr>
            <a:r>
              <a:rPr sz="1200" dirty="0">
                <a:latin typeface="Times New Roman"/>
                <a:cs typeface="Times New Roman"/>
              </a:rPr>
              <a:t>1° = 60´ =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3600˝</a:t>
            </a:r>
            <a:endParaRPr sz="1200">
              <a:latin typeface="Times New Roman"/>
              <a:cs typeface="Times New Roman"/>
            </a:endParaRPr>
          </a:p>
          <a:p>
            <a:pPr marL="584200">
              <a:lnSpc>
                <a:spcPts val="1435"/>
              </a:lnSpc>
            </a:pPr>
            <a:r>
              <a:rPr sz="1200" dirty="0">
                <a:latin typeface="Times New Roman"/>
                <a:cs typeface="Times New Roman"/>
              </a:rPr>
              <a:t>1´ =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60˝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5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7559" y="571500"/>
            <a:ext cx="39477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Basic Trigonometry </a:t>
            </a:r>
            <a:r>
              <a:rPr sz="2000" dirty="0">
                <a:solidFill>
                  <a:srgbClr val="000000"/>
                </a:solidFill>
              </a:rPr>
              <a:t>functions for  </a:t>
            </a:r>
            <a:r>
              <a:rPr sz="2000" i="1" spc="-5" dirty="0">
                <a:solidFill>
                  <a:srgbClr val="000000"/>
                </a:solidFill>
              </a:rPr>
              <a:t>Distance </a:t>
            </a:r>
            <a:r>
              <a:rPr sz="2000" i="1" dirty="0">
                <a:solidFill>
                  <a:srgbClr val="000000"/>
                </a:solidFill>
              </a:rPr>
              <a:t>and Angular</a:t>
            </a:r>
            <a:r>
              <a:rPr sz="2000" i="1" spc="-5" dirty="0">
                <a:solidFill>
                  <a:srgbClr val="000000"/>
                </a:solidFill>
              </a:rPr>
              <a:t> Measurements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119" y="438150"/>
            <a:ext cx="3808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Most useable functions </a:t>
            </a:r>
            <a:r>
              <a:rPr sz="1800" dirty="0">
                <a:solidFill>
                  <a:srgbClr val="000000"/>
                </a:solidFill>
              </a:rPr>
              <a:t>of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Trigonometry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833119" y="941070"/>
            <a:ext cx="7756525" cy="281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/>
                <a:cs typeface="Times New Roman"/>
              </a:rPr>
              <a:t>All trigonometric functions </a:t>
            </a:r>
            <a:r>
              <a:rPr sz="1600" i="1" dirty="0">
                <a:latin typeface="Times New Roman"/>
                <a:cs typeface="Times New Roman"/>
              </a:rPr>
              <a:t>are </a:t>
            </a:r>
            <a:r>
              <a:rPr sz="1600" i="1" spc="-5" dirty="0">
                <a:latin typeface="Times New Roman"/>
                <a:cs typeface="Times New Roman"/>
              </a:rPr>
              <a:t>simply ratios </a:t>
            </a:r>
            <a:r>
              <a:rPr sz="1600" i="1" dirty="0">
                <a:latin typeface="Times New Roman"/>
                <a:cs typeface="Times New Roman"/>
              </a:rPr>
              <a:t>of one side of a right </a:t>
            </a:r>
            <a:r>
              <a:rPr sz="1600" i="1" spc="-5" dirty="0">
                <a:latin typeface="Times New Roman"/>
                <a:cs typeface="Times New Roman"/>
              </a:rPr>
              <a:t>triangle to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second </a:t>
            </a:r>
            <a:r>
              <a:rPr sz="1600" i="1" dirty="0">
                <a:latin typeface="Times New Roman"/>
                <a:cs typeface="Times New Roman"/>
              </a:rPr>
              <a:t>side of  the same </a:t>
            </a:r>
            <a:r>
              <a:rPr sz="1600" i="1" spc="-5" dirty="0">
                <a:latin typeface="Times New Roman"/>
                <a:cs typeface="Times New Roman"/>
              </a:rPr>
              <a:t>triangle, </a:t>
            </a:r>
            <a:r>
              <a:rPr sz="1600" i="1" dirty="0">
                <a:latin typeface="Times New Roman"/>
                <a:cs typeface="Times New Roman"/>
              </a:rPr>
              <a:t>or one </a:t>
            </a:r>
            <a:r>
              <a:rPr sz="1600" i="1" spc="-5" dirty="0">
                <a:latin typeface="Times New Roman"/>
                <a:cs typeface="Times New Roman"/>
              </a:rPr>
              <a:t>side </a:t>
            </a:r>
            <a:r>
              <a:rPr sz="1600" i="1" dirty="0">
                <a:latin typeface="Times New Roman"/>
                <a:cs typeface="Times New Roman"/>
              </a:rPr>
              <a:t>over </a:t>
            </a:r>
            <a:r>
              <a:rPr sz="1600" i="1" spc="-5" dirty="0">
                <a:latin typeface="Times New Roman"/>
                <a:cs typeface="Times New Roman"/>
              </a:rPr>
              <a:t>another side.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distinction between functions is which  two sides </a:t>
            </a:r>
            <a:r>
              <a:rPr sz="1600" i="1" dirty="0">
                <a:latin typeface="Times New Roman"/>
                <a:cs typeface="Times New Roman"/>
              </a:rPr>
              <a:t>are </a:t>
            </a:r>
            <a:r>
              <a:rPr sz="1600" i="1" spc="-5" dirty="0">
                <a:latin typeface="Times New Roman"/>
                <a:cs typeface="Times New Roman"/>
              </a:rPr>
              <a:t>compared in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ratio.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</a:pPr>
            <a:r>
              <a:rPr sz="1600" i="1" spc="-5" dirty="0">
                <a:latin typeface="Times New Roman"/>
                <a:cs typeface="Times New Roman"/>
              </a:rPr>
              <a:t>The figure </a:t>
            </a:r>
            <a:r>
              <a:rPr sz="1600" i="1" dirty="0">
                <a:latin typeface="Times New Roman"/>
                <a:cs typeface="Times New Roman"/>
              </a:rPr>
              <a:t>below </a:t>
            </a:r>
            <a:r>
              <a:rPr sz="1600" i="1" spc="-5" dirty="0">
                <a:latin typeface="Times New Roman"/>
                <a:cs typeface="Times New Roman"/>
              </a:rPr>
              <a:t>illustrates the </a:t>
            </a:r>
            <a:r>
              <a:rPr sz="1600" i="1" dirty="0">
                <a:latin typeface="Times New Roman"/>
                <a:cs typeface="Times New Roman"/>
              </a:rPr>
              <a:t>side opposite from and the side </a:t>
            </a:r>
            <a:r>
              <a:rPr sz="1600" i="1" spc="-5" dirty="0">
                <a:latin typeface="Times New Roman"/>
                <a:cs typeface="Times New Roman"/>
              </a:rPr>
              <a:t>adjacent to</a:t>
            </a:r>
            <a:r>
              <a:rPr sz="1600" i="1" spc="-10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Angle </a:t>
            </a:r>
            <a:r>
              <a:rPr sz="1600" i="1" dirty="0">
                <a:latin typeface="Times New Roman"/>
                <a:cs typeface="Times New Roman"/>
              </a:rPr>
              <a:t>A, and the</a:t>
            </a:r>
            <a:endParaRPr sz="16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hypotenuse </a:t>
            </a:r>
            <a:r>
              <a:rPr sz="1600" i="1" spc="-10" dirty="0">
                <a:latin typeface="Times New Roman"/>
                <a:cs typeface="Times New Roman"/>
              </a:rPr>
              <a:t>(the </a:t>
            </a:r>
            <a:r>
              <a:rPr sz="1600" i="1" spc="-5" dirty="0">
                <a:latin typeface="Times New Roman"/>
                <a:cs typeface="Times New Roman"/>
              </a:rPr>
              <a:t>side </a:t>
            </a:r>
            <a:r>
              <a:rPr sz="1600" i="1" dirty="0">
                <a:latin typeface="Times New Roman"/>
                <a:cs typeface="Times New Roman"/>
              </a:rPr>
              <a:t>opposite the right </a:t>
            </a:r>
            <a:r>
              <a:rPr sz="1600" i="1" spc="-5" dirty="0">
                <a:latin typeface="Times New Roman"/>
                <a:cs typeface="Times New Roman"/>
              </a:rPr>
              <a:t>angle).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trigonometric </a:t>
            </a:r>
            <a:r>
              <a:rPr sz="1600" i="1" dirty="0">
                <a:latin typeface="Times New Roman"/>
                <a:cs typeface="Times New Roman"/>
              </a:rPr>
              <a:t>functions of any angle are by  </a:t>
            </a:r>
            <a:r>
              <a:rPr sz="1600" i="1" spc="-5" dirty="0">
                <a:latin typeface="Times New Roman"/>
                <a:cs typeface="Times New Roman"/>
              </a:rPr>
              <a:t>definition: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3823335">
              <a:lnSpc>
                <a:spcPct val="100000"/>
              </a:lnSpc>
            </a:pPr>
            <a:r>
              <a:rPr sz="1800" i="1" spc="-95" dirty="0">
                <a:latin typeface="Trebuchet MS"/>
                <a:cs typeface="Trebuchet MS"/>
              </a:rPr>
              <a:t>Sine </a:t>
            </a:r>
            <a:r>
              <a:rPr sz="1800" i="1" spc="-60" dirty="0">
                <a:latin typeface="Trebuchet MS"/>
                <a:cs typeface="Trebuchet MS"/>
              </a:rPr>
              <a:t>A 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65" dirty="0">
                <a:latin typeface="Trebuchet MS"/>
                <a:cs typeface="Trebuchet MS"/>
              </a:rPr>
              <a:t>Opposite </a:t>
            </a:r>
            <a:r>
              <a:rPr sz="1800" spc="-75" dirty="0">
                <a:latin typeface="Trebuchet MS"/>
                <a:cs typeface="Trebuchet MS"/>
              </a:rPr>
              <a:t>Side </a:t>
            </a:r>
            <a:r>
              <a:rPr sz="1800" spc="-250" dirty="0">
                <a:latin typeface="Trebuchet MS"/>
                <a:cs typeface="Trebuchet MS"/>
              </a:rPr>
              <a:t>/ </a:t>
            </a:r>
            <a:r>
              <a:rPr sz="1800" spc="-65" dirty="0">
                <a:latin typeface="Trebuchet MS"/>
                <a:cs typeface="Trebuchet MS"/>
              </a:rPr>
              <a:t>Hypotenuse  </a:t>
            </a:r>
            <a:r>
              <a:rPr sz="1800" i="1" spc="-85" dirty="0">
                <a:latin typeface="Trebuchet MS"/>
                <a:cs typeface="Trebuchet MS"/>
              </a:rPr>
              <a:t>cosine </a:t>
            </a:r>
            <a:r>
              <a:rPr sz="1800" i="1" spc="-50" dirty="0">
                <a:latin typeface="Trebuchet MS"/>
                <a:cs typeface="Trebuchet MS"/>
              </a:rPr>
              <a:t>A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100" dirty="0">
                <a:latin typeface="Trebuchet MS"/>
                <a:cs typeface="Trebuchet MS"/>
              </a:rPr>
              <a:t>Adjacent </a:t>
            </a:r>
            <a:r>
              <a:rPr sz="1800" spc="-75" dirty="0">
                <a:latin typeface="Trebuchet MS"/>
                <a:cs typeface="Trebuchet MS"/>
              </a:rPr>
              <a:t>Side </a:t>
            </a:r>
            <a:r>
              <a:rPr sz="1800" spc="-250" dirty="0">
                <a:latin typeface="Trebuchet MS"/>
                <a:cs typeface="Trebuchet MS"/>
              </a:rPr>
              <a:t>/ </a:t>
            </a:r>
            <a:r>
              <a:rPr sz="1800" spc="-65" dirty="0">
                <a:latin typeface="Trebuchet MS"/>
                <a:cs typeface="Trebuchet MS"/>
              </a:rPr>
              <a:t>Hypotenuse  </a:t>
            </a:r>
            <a:r>
              <a:rPr sz="1800" i="1" spc="-85" dirty="0">
                <a:latin typeface="Trebuchet MS"/>
                <a:cs typeface="Trebuchet MS"/>
              </a:rPr>
              <a:t>Tangent </a:t>
            </a:r>
            <a:r>
              <a:rPr sz="1800" i="1" spc="-60" dirty="0">
                <a:latin typeface="Trebuchet MS"/>
                <a:cs typeface="Trebuchet MS"/>
              </a:rPr>
              <a:t>A 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65" dirty="0">
                <a:latin typeface="Trebuchet MS"/>
                <a:cs typeface="Trebuchet MS"/>
              </a:rPr>
              <a:t>Opposite </a:t>
            </a:r>
            <a:r>
              <a:rPr sz="1800" spc="-75" dirty="0">
                <a:latin typeface="Trebuchet MS"/>
                <a:cs typeface="Trebuchet MS"/>
              </a:rPr>
              <a:t>Side </a:t>
            </a:r>
            <a:r>
              <a:rPr sz="1800" spc="-250" dirty="0">
                <a:latin typeface="Trebuchet MS"/>
                <a:cs typeface="Trebuchet MS"/>
              </a:rPr>
              <a:t>/ </a:t>
            </a:r>
            <a:r>
              <a:rPr sz="1800" spc="-100" dirty="0">
                <a:latin typeface="Trebuchet MS"/>
                <a:cs typeface="Trebuchet MS"/>
              </a:rPr>
              <a:t>Adjacent</a:t>
            </a:r>
            <a:r>
              <a:rPr sz="1800" spc="-39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Side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19" y="4829809"/>
            <a:ext cx="5260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rebuchet MS"/>
                <a:cs typeface="Trebuchet MS"/>
              </a:rPr>
              <a:t>and </a:t>
            </a:r>
            <a:r>
              <a:rPr sz="1800" spc="-80" dirty="0">
                <a:latin typeface="Trebuchet MS"/>
                <a:cs typeface="Trebuchet MS"/>
              </a:rPr>
              <a:t>inverting </a:t>
            </a:r>
            <a:r>
              <a:rPr sz="1800" spc="-90" dirty="0">
                <a:latin typeface="Trebuchet MS"/>
                <a:cs typeface="Trebuchet MS"/>
              </a:rPr>
              <a:t>each </a:t>
            </a:r>
            <a:r>
              <a:rPr sz="1800" spc="-105" dirty="0">
                <a:latin typeface="Trebuchet MS"/>
                <a:cs typeface="Trebuchet MS"/>
              </a:rPr>
              <a:t>ratio, </a:t>
            </a:r>
            <a:r>
              <a:rPr sz="1800" spc="-75" dirty="0">
                <a:latin typeface="Trebuchet MS"/>
                <a:cs typeface="Trebuchet MS"/>
              </a:rPr>
              <a:t>we</a:t>
            </a:r>
            <a:r>
              <a:rPr sz="1800" spc="-36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have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80" dirty="0">
                <a:latin typeface="Trebuchet MS"/>
                <a:cs typeface="Trebuchet MS"/>
              </a:rPr>
              <a:t>cosecant 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65" dirty="0">
                <a:latin typeface="Trebuchet MS"/>
                <a:cs typeface="Trebuchet MS"/>
              </a:rPr>
              <a:t>Hypotenuse </a:t>
            </a:r>
            <a:r>
              <a:rPr sz="1800" spc="-250" dirty="0">
                <a:latin typeface="Trebuchet MS"/>
                <a:cs typeface="Trebuchet MS"/>
              </a:rPr>
              <a:t>/ </a:t>
            </a:r>
            <a:r>
              <a:rPr sz="1800" spc="-65" dirty="0">
                <a:latin typeface="Trebuchet MS"/>
                <a:cs typeface="Trebuchet MS"/>
              </a:rPr>
              <a:t>Opposite </a:t>
            </a:r>
            <a:r>
              <a:rPr sz="1800" spc="-75" dirty="0">
                <a:latin typeface="Trebuchet MS"/>
                <a:cs typeface="Trebuchet MS"/>
              </a:rPr>
              <a:t>Side 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90" dirty="0">
                <a:latin typeface="Trebuchet MS"/>
                <a:cs typeface="Trebuchet MS"/>
              </a:rPr>
              <a:t>1/sine </a:t>
            </a:r>
            <a:r>
              <a:rPr sz="1800" spc="-25" dirty="0">
                <a:latin typeface="Trebuchet MS"/>
                <a:cs typeface="Trebuchet MS"/>
              </a:rPr>
              <a:t>A  </a:t>
            </a:r>
            <a:r>
              <a:rPr sz="1800" i="1" spc="-85" dirty="0">
                <a:latin typeface="Trebuchet MS"/>
                <a:cs typeface="Trebuchet MS"/>
              </a:rPr>
              <a:t>secant 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65" dirty="0">
                <a:latin typeface="Trebuchet MS"/>
                <a:cs typeface="Trebuchet MS"/>
              </a:rPr>
              <a:t>Hypotenuse </a:t>
            </a:r>
            <a:r>
              <a:rPr sz="1800" spc="-250" dirty="0">
                <a:latin typeface="Trebuchet MS"/>
                <a:cs typeface="Trebuchet MS"/>
              </a:rPr>
              <a:t>/ </a:t>
            </a:r>
            <a:r>
              <a:rPr sz="1800" spc="-100" dirty="0">
                <a:latin typeface="Trebuchet MS"/>
                <a:cs typeface="Trebuchet MS"/>
              </a:rPr>
              <a:t>Adjacent </a:t>
            </a:r>
            <a:r>
              <a:rPr sz="1800" spc="-75" dirty="0">
                <a:latin typeface="Trebuchet MS"/>
                <a:cs typeface="Trebuchet MS"/>
              </a:rPr>
              <a:t>Side 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90" dirty="0">
                <a:latin typeface="Trebuchet MS"/>
                <a:cs typeface="Trebuchet MS"/>
              </a:rPr>
              <a:t>1/cosine </a:t>
            </a:r>
            <a:r>
              <a:rPr sz="1800" spc="-25" dirty="0">
                <a:latin typeface="Trebuchet MS"/>
                <a:cs typeface="Trebuchet MS"/>
              </a:rPr>
              <a:t>A  </a:t>
            </a:r>
            <a:r>
              <a:rPr sz="1800" i="1" spc="-80" dirty="0">
                <a:latin typeface="Trebuchet MS"/>
                <a:cs typeface="Trebuchet MS"/>
              </a:rPr>
              <a:t>cotangent </a:t>
            </a:r>
            <a:r>
              <a:rPr sz="1800" spc="-50" dirty="0">
                <a:latin typeface="Trebuchet MS"/>
                <a:cs typeface="Trebuchet MS"/>
              </a:rPr>
              <a:t>= </a:t>
            </a:r>
            <a:r>
              <a:rPr sz="1800" spc="-100" dirty="0">
                <a:latin typeface="Trebuchet MS"/>
                <a:cs typeface="Trebuchet MS"/>
              </a:rPr>
              <a:t>Adjacent </a:t>
            </a:r>
            <a:r>
              <a:rPr sz="1800" spc="-75" dirty="0">
                <a:latin typeface="Trebuchet MS"/>
                <a:cs typeface="Trebuchet MS"/>
              </a:rPr>
              <a:t>Side </a:t>
            </a:r>
            <a:r>
              <a:rPr sz="1800" spc="-250" dirty="0">
                <a:latin typeface="Trebuchet MS"/>
                <a:cs typeface="Trebuchet MS"/>
              </a:rPr>
              <a:t>/ </a:t>
            </a:r>
            <a:r>
              <a:rPr sz="1800" spc="-65" dirty="0">
                <a:latin typeface="Trebuchet MS"/>
                <a:cs typeface="Trebuchet MS"/>
              </a:rPr>
              <a:t>Opposite </a:t>
            </a:r>
            <a:r>
              <a:rPr sz="1800" spc="-75" dirty="0">
                <a:latin typeface="Trebuchet MS"/>
                <a:cs typeface="Trebuchet MS"/>
              </a:rPr>
              <a:t>Side </a:t>
            </a:r>
            <a:r>
              <a:rPr sz="1800" spc="-50" dirty="0">
                <a:latin typeface="Trebuchet MS"/>
                <a:cs typeface="Trebuchet MS"/>
              </a:rPr>
              <a:t>=</a:t>
            </a:r>
            <a:r>
              <a:rPr sz="1800" spc="-41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1/tangent </a:t>
            </a:r>
            <a:r>
              <a:rPr sz="1800" spc="-25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8579" y="2612389"/>
            <a:ext cx="3521073" cy="246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6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950" y="294640"/>
            <a:ext cx="6275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Algebraic Signs </a:t>
            </a:r>
            <a:r>
              <a:rPr sz="1800" dirty="0">
                <a:solidFill>
                  <a:srgbClr val="000000"/>
                </a:solidFill>
              </a:rPr>
              <a:t>of </a:t>
            </a:r>
            <a:r>
              <a:rPr sz="1800" spc="-5" dirty="0">
                <a:solidFill>
                  <a:srgbClr val="000000"/>
                </a:solidFill>
              </a:rPr>
              <a:t>the Trigonometric Functions </a:t>
            </a:r>
            <a:r>
              <a:rPr sz="1800" dirty="0">
                <a:solidFill>
                  <a:srgbClr val="000000"/>
                </a:solidFill>
              </a:rPr>
              <a:t>in each</a:t>
            </a:r>
            <a:r>
              <a:rPr sz="1800" spc="1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Quadrant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4468438" y="1968805"/>
            <a:ext cx="4097110" cy="3461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950" y="869950"/>
            <a:ext cx="7964170" cy="4348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 marR="5080">
              <a:lnSpc>
                <a:spcPct val="99700"/>
              </a:lnSpc>
              <a:spcBef>
                <a:spcPts val="105"/>
              </a:spcBef>
            </a:pPr>
            <a:r>
              <a:rPr sz="1600" i="1" spc="-5" dirty="0">
                <a:latin typeface="Times New Roman"/>
                <a:cs typeface="Times New Roman"/>
              </a:rPr>
              <a:t>Using the definitions </a:t>
            </a:r>
            <a:r>
              <a:rPr sz="1600" i="1" dirty="0">
                <a:latin typeface="Times New Roman"/>
                <a:cs typeface="Times New Roman"/>
              </a:rPr>
              <a:t>on </a:t>
            </a:r>
            <a:r>
              <a:rPr sz="1600" i="1" spc="-5" dirty="0">
                <a:latin typeface="Times New Roman"/>
                <a:cs typeface="Times New Roman"/>
              </a:rPr>
              <a:t>the previous </a:t>
            </a:r>
            <a:r>
              <a:rPr sz="1600" i="1" dirty="0">
                <a:latin typeface="Times New Roman"/>
                <a:cs typeface="Times New Roman"/>
              </a:rPr>
              <a:t>page, </a:t>
            </a:r>
            <a:r>
              <a:rPr sz="1600" i="1" spc="-5" dirty="0">
                <a:latin typeface="Times New Roman"/>
                <a:cs typeface="Times New Roman"/>
              </a:rPr>
              <a:t>we can determine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values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the functions </a:t>
            </a:r>
            <a:r>
              <a:rPr sz="1600" i="1" dirty="0">
                <a:latin typeface="Times New Roman"/>
                <a:cs typeface="Times New Roman"/>
              </a:rPr>
              <a:t>for </a:t>
            </a:r>
            <a:r>
              <a:rPr sz="1600" i="1" spc="-5" dirty="0">
                <a:latin typeface="Times New Roman"/>
                <a:cs typeface="Times New Roman"/>
              </a:rPr>
              <a:t>each  </a:t>
            </a:r>
            <a:r>
              <a:rPr sz="1600" i="1" dirty="0">
                <a:latin typeface="Times New Roman"/>
                <a:cs typeface="Times New Roman"/>
              </a:rPr>
              <a:t>angle shown </a:t>
            </a:r>
            <a:r>
              <a:rPr sz="1600" i="1" spc="-5" dirty="0">
                <a:latin typeface="Times New Roman"/>
                <a:cs typeface="Times New Roman"/>
              </a:rPr>
              <a:t>below. List </a:t>
            </a:r>
            <a:r>
              <a:rPr sz="1600" i="1" dirty="0">
                <a:latin typeface="Times New Roman"/>
                <a:cs typeface="Times New Roman"/>
              </a:rPr>
              <a:t>the Sine, </a:t>
            </a:r>
            <a:r>
              <a:rPr sz="1600" i="1" spc="-5" dirty="0">
                <a:latin typeface="Times New Roman"/>
                <a:cs typeface="Times New Roman"/>
              </a:rPr>
              <a:t>Cosine, </a:t>
            </a:r>
            <a:r>
              <a:rPr sz="1600" i="1" dirty="0">
                <a:latin typeface="Times New Roman"/>
                <a:cs typeface="Times New Roman"/>
              </a:rPr>
              <a:t>and Tangent of </a:t>
            </a:r>
            <a:r>
              <a:rPr sz="1600" i="1" spc="-5" dirty="0">
                <a:latin typeface="Times New Roman"/>
                <a:cs typeface="Times New Roman"/>
              </a:rPr>
              <a:t>each </a:t>
            </a:r>
            <a:r>
              <a:rPr sz="1600" i="1" dirty="0">
                <a:latin typeface="Times New Roman"/>
                <a:cs typeface="Times New Roman"/>
              </a:rPr>
              <a:t>angle </a:t>
            </a:r>
            <a:r>
              <a:rPr sz="1600" i="1" spc="-5" dirty="0">
                <a:latin typeface="Times New Roman"/>
                <a:cs typeface="Times New Roman"/>
              </a:rPr>
              <a:t>in </a:t>
            </a:r>
            <a:r>
              <a:rPr sz="1600" i="1" dirty="0">
                <a:latin typeface="Times New Roman"/>
                <a:cs typeface="Times New Roman"/>
              </a:rPr>
              <a:t>both </a:t>
            </a:r>
            <a:r>
              <a:rPr sz="1600" i="1" spc="-5" dirty="0">
                <a:latin typeface="Times New Roman"/>
                <a:cs typeface="Times New Roman"/>
              </a:rPr>
              <a:t>fractional </a:t>
            </a:r>
            <a:r>
              <a:rPr sz="1600" i="1" dirty="0">
                <a:latin typeface="Times New Roman"/>
                <a:cs typeface="Times New Roman"/>
              </a:rPr>
              <a:t>and  </a:t>
            </a:r>
            <a:r>
              <a:rPr sz="1600" i="1" spc="-5" dirty="0">
                <a:latin typeface="Times New Roman"/>
                <a:cs typeface="Times New Roman"/>
              </a:rPr>
              <a:t>decimal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form.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200" spc="-5" dirty="0">
                <a:latin typeface="Times New Roman"/>
                <a:cs typeface="Times New Roman"/>
              </a:rPr>
              <a:t>Quadrat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Tanθ = </a:t>
            </a:r>
            <a:r>
              <a:rPr sz="1200" i="1" spc="-5" dirty="0">
                <a:latin typeface="Times New Roman"/>
                <a:cs typeface="Times New Roman"/>
              </a:rPr>
              <a:t>3/4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0.7500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Quadrat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624205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Sin 180-θ = </a:t>
            </a:r>
            <a:r>
              <a:rPr sz="1200" i="1" spc="-5" dirty="0">
                <a:latin typeface="Times New Roman"/>
                <a:cs typeface="Times New Roman"/>
              </a:rPr>
              <a:t>3/5 </a:t>
            </a:r>
            <a:r>
              <a:rPr sz="1200" i="1" dirty="0">
                <a:latin typeface="Times New Roman"/>
                <a:cs typeface="Times New Roman"/>
              </a:rPr>
              <a:t>= 0.6000  Cos </a:t>
            </a:r>
            <a:r>
              <a:rPr sz="1200" i="1" spc="-5" dirty="0">
                <a:latin typeface="Times New Roman"/>
                <a:cs typeface="Times New Roman"/>
              </a:rPr>
              <a:t>180-θ </a:t>
            </a:r>
            <a:r>
              <a:rPr sz="1200" i="1" dirty="0">
                <a:latin typeface="Times New Roman"/>
                <a:cs typeface="Times New Roman"/>
              </a:rPr>
              <a:t>= </a:t>
            </a:r>
            <a:r>
              <a:rPr sz="1200" i="1" spc="-5" dirty="0">
                <a:latin typeface="Times New Roman"/>
                <a:cs typeface="Times New Roman"/>
              </a:rPr>
              <a:t>-4/5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-0.8000  Tan </a:t>
            </a:r>
            <a:r>
              <a:rPr sz="1200" i="1" spc="-5" dirty="0">
                <a:latin typeface="Times New Roman"/>
                <a:cs typeface="Times New Roman"/>
              </a:rPr>
              <a:t>180-θ </a:t>
            </a:r>
            <a:r>
              <a:rPr sz="1200" i="1" dirty="0">
                <a:latin typeface="Times New Roman"/>
                <a:cs typeface="Times New Roman"/>
              </a:rPr>
              <a:t>= </a:t>
            </a:r>
            <a:r>
              <a:rPr sz="1200" i="1" spc="-5" dirty="0">
                <a:latin typeface="Times New Roman"/>
                <a:cs typeface="Times New Roman"/>
              </a:rPr>
              <a:t>3/-4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-7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-0.7500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Quadrat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00" marR="6151880" algn="just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Sin 180+ θ = -3/5 = -0.6000  Cos 180+ θ = -4/5 =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-0.8000  </a:t>
            </a:r>
            <a:r>
              <a:rPr sz="1200" i="1" dirty="0">
                <a:latin typeface="Times New Roman"/>
                <a:cs typeface="Times New Roman"/>
              </a:rPr>
              <a:t>Tan 180+ θ = </a:t>
            </a:r>
            <a:r>
              <a:rPr sz="1200" i="1" spc="-5" dirty="0">
                <a:latin typeface="Times New Roman"/>
                <a:cs typeface="Times New Roman"/>
              </a:rPr>
              <a:t>-3/-4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-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0.7500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</a:pPr>
            <a:r>
              <a:rPr sz="1200" spc="-5" dirty="0">
                <a:latin typeface="Times New Roman"/>
                <a:cs typeface="Times New Roman"/>
              </a:rPr>
              <a:t>Quadrat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  <a:p>
            <a:pPr marL="12700" marR="6285230">
              <a:lnSpc>
                <a:spcPts val="1440"/>
              </a:lnSpc>
              <a:spcBef>
                <a:spcPts val="45"/>
              </a:spcBef>
            </a:pPr>
            <a:r>
              <a:rPr sz="1200" i="1" dirty="0">
                <a:latin typeface="Times New Roman"/>
                <a:cs typeface="Times New Roman"/>
              </a:rPr>
              <a:t>Sin 360-θ = </a:t>
            </a:r>
            <a:r>
              <a:rPr sz="1200" i="1" spc="-5" dirty="0">
                <a:latin typeface="Times New Roman"/>
                <a:cs typeface="Times New Roman"/>
              </a:rPr>
              <a:t>-3/5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-0.6000  Cos </a:t>
            </a:r>
            <a:r>
              <a:rPr sz="1200" i="1" spc="-5" dirty="0">
                <a:latin typeface="Times New Roman"/>
                <a:cs typeface="Times New Roman"/>
              </a:rPr>
              <a:t>360-θ </a:t>
            </a:r>
            <a:r>
              <a:rPr sz="1200" i="1" dirty="0">
                <a:latin typeface="Times New Roman"/>
                <a:cs typeface="Times New Roman"/>
              </a:rPr>
              <a:t>= 4/5 =</a:t>
            </a:r>
            <a:r>
              <a:rPr sz="1200" i="1" spc="-6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0.8000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200" i="1" dirty="0">
                <a:latin typeface="Times New Roman"/>
                <a:cs typeface="Times New Roman"/>
              </a:rPr>
              <a:t>Tan </a:t>
            </a:r>
            <a:r>
              <a:rPr sz="1200" i="1" spc="-5" dirty="0">
                <a:latin typeface="Times New Roman"/>
                <a:cs typeface="Times New Roman"/>
              </a:rPr>
              <a:t>360-θ </a:t>
            </a:r>
            <a:r>
              <a:rPr sz="1200" i="1" dirty="0">
                <a:latin typeface="Times New Roman"/>
                <a:cs typeface="Times New Roman"/>
              </a:rPr>
              <a:t>= </a:t>
            </a:r>
            <a:r>
              <a:rPr sz="1200" i="1" spc="-5" dirty="0">
                <a:latin typeface="Times New Roman"/>
                <a:cs typeface="Times New Roman"/>
              </a:rPr>
              <a:t>-3/4 </a:t>
            </a:r>
            <a:r>
              <a:rPr sz="1200" i="1" dirty="0">
                <a:latin typeface="Times New Roman"/>
                <a:cs typeface="Times New Roman"/>
              </a:rPr>
              <a:t>=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-0.7500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269" y="5661659"/>
            <a:ext cx="7857490" cy="506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7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38150"/>
            <a:ext cx="4004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Distance Measuring (Chaining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surveying)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651500" y="1197610"/>
            <a:ext cx="3016250" cy="239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164590"/>
            <a:ext cx="4810760" cy="1242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600" i="1" spc="-5" dirty="0">
                <a:latin typeface="Times New Roman"/>
                <a:cs typeface="Times New Roman"/>
              </a:rPr>
              <a:t>English mathematician </a:t>
            </a:r>
            <a:r>
              <a:rPr sz="1600" i="1" dirty="0">
                <a:latin typeface="Times New Roman"/>
                <a:cs typeface="Times New Roman"/>
              </a:rPr>
              <a:t>Edmund </a:t>
            </a:r>
            <a:r>
              <a:rPr sz="1600" i="1" spc="-5" dirty="0">
                <a:latin typeface="Times New Roman"/>
                <a:cs typeface="Times New Roman"/>
              </a:rPr>
              <a:t>Gunter (1581-1626) gave  </a:t>
            </a:r>
            <a:r>
              <a:rPr sz="1600" i="1" dirty="0">
                <a:latin typeface="Times New Roman"/>
                <a:cs typeface="Times New Roman"/>
              </a:rPr>
              <a:t>to the </a:t>
            </a:r>
            <a:r>
              <a:rPr sz="1600" i="1" spc="-5" dirty="0">
                <a:latin typeface="Times New Roman"/>
                <a:cs typeface="Times New Roman"/>
              </a:rPr>
              <a:t>world </a:t>
            </a:r>
            <a:r>
              <a:rPr sz="1600" i="1" dirty="0">
                <a:latin typeface="Times New Roman"/>
                <a:cs typeface="Times New Roman"/>
              </a:rPr>
              <a:t>not only the words </a:t>
            </a:r>
            <a:r>
              <a:rPr sz="1600" i="1" spc="-5" dirty="0">
                <a:latin typeface="Times New Roman"/>
                <a:cs typeface="Times New Roman"/>
              </a:rPr>
              <a:t>cosine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cotangent, </a:t>
            </a:r>
            <a:r>
              <a:rPr sz="1600" i="1" dirty="0">
                <a:latin typeface="Times New Roman"/>
                <a:cs typeface="Times New Roman"/>
              </a:rPr>
              <a:t>and  the </a:t>
            </a:r>
            <a:r>
              <a:rPr sz="1600" i="1" spc="-5" dirty="0">
                <a:latin typeface="Times New Roman"/>
                <a:cs typeface="Times New Roman"/>
              </a:rPr>
              <a:t>discovery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magnetic variation, </a:t>
            </a:r>
            <a:r>
              <a:rPr sz="1600" i="1" dirty="0">
                <a:latin typeface="Times New Roman"/>
                <a:cs typeface="Times New Roman"/>
              </a:rPr>
              <a:t>but the </a:t>
            </a:r>
            <a:r>
              <a:rPr sz="1600" i="1" spc="-5" dirty="0">
                <a:latin typeface="Times New Roman"/>
                <a:cs typeface="Times New Roman"/>
              </a:rPr>
              <a:t>measuring  device called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Gunter’s chain </a:t>
            </a:r>
            <a:r>
              <a:rPr sz="1600" i="1" dirty="0">
                <a:latin typeface="Times New Roman"/>
                <a:cs typeface="Times New Roman"/>
              </a:rPr>
              <a:t>shown below. </a:t>
            </a:r>
            <a:r>
              <a:rPr sz="1600" i="1" spc="-5" dirty="0">
                <a:latin typeface="Times New Roman"/>
                <a:cs typeface="Times New Roman"/>
              </a:rPr>
              <a:t>Edmund  also </a:t>
            </a:r>
            <a:r>
              <a:rPr sz="1600" i="1" dirty="0">
                <a:latin typeface="Times New Roman"/>
                <a:cs typeface="Times New Roman"/>
              </a:rPr>
              <a:t>gave us the acre </a:t>
            </a:r>
            <a:r>
              <a:rPr sz="1600" i="1" spc="-5" dirty="0">
                <a:latin typeface="Times New Roman"/>
                <a:cs typeface="Times New Roman"/>
              </a:rPr>
              <a:t>which is </a:t>
            </a:r>
            <a:r>
              <a:rPr sz="1600" i="1" dirty="0">
                <a:latin typeface="Times New Roman"/>
                <a:cs typeface="Times New Roman"/>
              </a:rPr>
              <a:t>10 square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chains.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534409"/>
            <a:ext cx="5025390" cy="1972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600" i="1" spc="-5" dirty="0">
                <a:latin typeface="Times New Roman"/>
                <a:cs typeface="Times New Roman"/>
              </a:rPr>
              <a:t>The Gunter’s chain is </a:t>
            </a:r>
            <a:r>
              <a:rPr sz="1600" i="1" dirty="0">
                <a:latin typeface="Times New Roman"/>
                <a:cs typeface="Times New Roman"/>
              </a:rPr>
              <a:t>1/80th of a </a:t>
            </a:r>
            <a:r>
              <a:rPr sz="1600" i="1" spc="-5" dirty="0">
                <a:latin typeface="Times New Roman"/>
                <a:cs typeface="Times New Roman"/>
              </a:rPr>
              <a:t>mile </a:t>
            </a:r>
            <a:r>
              <a:rPr sz="1600" i="1" dirty="0">
                <a:latin typeface="Times New Roman"/>
                <a:cs typeface="Times New Roman"/>
              </a:rPr>
              <a:t>or 66 </a:t>
            </a:r>
            <a:r>
              <a:rPr sz="1600" i="1" spc="-5" dirty="0">
                <a:latin typeface="Times New Roman"/>
                <a:cs typeface="Times New Roman"/>
              </a:rPr>
              <a:t>feet </a:t>
            </a:r>
            <a:r>
              <a:rPr sz="1600" i="1" dirty="0">
                <a:latin typeface="Times New Roman"/>
                <a:cs typeface="Times New Roman"/>
              </a:rPr>
              <a:t>long. </a:t>
            </a:r>
            <a:r>
              <a:rPr sz="1600" i="1" spc="-5" dirty="0">
                <a:latin typeface="Times New Roman"/>
                <a:cs typeface="Times New Roman"/>
              </a:rPr>
              <a:t>It is  composed </a:t>
            </a:r>
            <a:r>
              <a:rPr sz="1600" i="1" dirty="0">
                <a:latin typeface="Times New Roman"/>
                <a:cs typeface="Times New Roman"/>
              </a:rPr>
              <a:t>of 100 </a:t>
            </a:r>
            <a:r>
              <a:rPr sz="1600" i="1" spc="-5" dirty="0">
                <a:latin typeface="Times New Roman"/>
                <a:cs typeface="Times New Roman"/>
              </a:rPr>
              <a:t>links, with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link being </a:t>
            </a:r>
            <a:r>
              <a:rPr sz="1600" i="1" dirty="0">
                <a:latin typeface="Times New Roman"/>
                <a:cs typeface="Times New Roman"/>
              </a:rPr>
              <a:t>0.66 </a:t>
            </a:r>
            <a:r>
              <a:rPr sz="1600" i="1" spc="-5" dirty="0">
                <a:latin typeface="Times New Roman"/>
                <a:cs typeface="Times New Roman"/>
              </a:rPr>
              <a:t>feet </a:t>
            </a:r>
            <a:r>
              <a:rPr sz="1600" i="1" dirty="0">
                <a:latin typeface="Times New Roman"/>
                <a:cs typeface="Times New Roman"/>
              </a:rPr>
              <a:t>or 7.92  inches long. </a:t>
            </a:r>
            <a:r>
              <a:rPr sz="1600" i="1" spc="-5" dirty="0">
                <a:latin typeface="Times New Roman"/>
                <a:cs typeface="Times New Roman"/>
              </a:rPr>
              <a:t>Each link </a:t>
            </a:r>
            <a:r>
              <a:rPr sz="1600" i="1" dirty="0">
                <a:latin typeface="Times New Roman"/>
                <a:cs typeface="Times New Roman"/>
              </a:rPr>
              <a:t>is a </a:t>
            </a:r>
            <a:r>
              <a:rPr sz="1600" i="1" spc="-5" dirty="0">
                <a:latin typeface="Times New Roman"/>
                <a:cs typeface="Times New Roman"/>
              </a:rPr>
              <a:t>steel </a:t>
            </a:r>
            <a:r>
              <a:rPr sz="1600" i="1" dirty="0">
                <a:latin typeface="Times New Roman"/>
                <a:cs typeface="Times New Roman"/>
              </a:rPr>
              <a:t>rod bent </a:t>
            </a:r>
            <a:r>
              <a:rPr sz="1600" i="1" spc="-5" dirty="0">
                <a:latin typeface="Times New Roman"/>
                <a:cs typeface="Times New Roman"/>
              </a:rPr>
              <a:t>into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tight </a:t>
            </a:r>
            <a:r>
              <a:rPr sz="1600" i="1" dirty="0">
                <a:latin typeface="Times New Roman"/>
                <a:cs typeface="Times New Roman"/>
              </a:rPr>
              <a:t>loop on  </a:t>
            </a:r>
            <a:r>
              <a:rPr sz="1600" i="1" spc="-5" dirty="0">
                <a:latin typeface="Times New Roman"/>
                <a:cs typeface="Times New Roman"/>
              </a:rPr>
              <a:t>each end </a:t>
            </a:r>
            <a:r>
              <a:rPr sz="1600" i="1" dirty="0">
                <a:latin typeface="Times New Roman"/>
                <a:cs typeface="Times New Roman"/>
              </a:rPr>
              <a:t>and </a:t>
            </a:r>
            <a:r>
              <a:rPr sz="1600" i="1" spc="-5" dirty="0">
                <a:latin typeface="Times New Roman"/>
                <a:cs typeface="Times New Roman"/>
              </a:rPr>
              <a:t>connected to </a:t>
            </a:r>
            <a:r>
              <a:rPr sz="1600" i="1" dirty="0">
                <a:latin typeface="Times New Roman"/>
                <a:cs typeface="Times New Roman"/>
              </a:rPr>
              <a:t>the next link </a:t>
            </a:r>
            <a:r>
              <a:rPr sz="1600" i="1" spc="-5" dirty="0">
                <a:latin typeface="Times New Roman"/>
                <a:cs typeface="Times New Roman"/>
              </a:rPr>
              <a:t>with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small steel  </a:t>
            </a:r>
            <a:r>
              <a:rPr sz="1600" i="1" dirty="0">
                <a:latin typeface="Times New Roman"/>
                <a:cs typeface="Times New Roman"/>
              </a:rPr>
              <a:t>ring.</a:t>
            </a:r>
            <a:endParaRPr sz="16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9700"/>
              </a:lnSpc>
              <a:spcBef>
                <a:spcPts val="5"/>
              </a:spcBef>
            </a:pPr>
            <a:r>
              <a:rPr sz="1600" i="1" dirty="0">
                <a:latin typeface="Times New Roman"/>
                <a:cs typeface="Times New Roman"/>
              </a:rPr>
              <a:t>Starting in the </a:t>
            </a:r>
            <a:r>
              <a:rPr sz="1600" i="1" spc="-5" dirty="0">
                <a:latin typeface="Times New Roman"/>
                <a:cs typeface="Times New Roman"/>
              </a:rPr>
              <a:t>early </a:t>
            </a:r>
            <a:r>
              <a:rPr sz="1600" i="1" dirty="0">
                <a:latin typeface="Times New Roman"/>
                <a:cs typeface="Times New Roman"/>
              </a:rPr>
              <a:t>1900’s </a:t>
            </a:r>
            <a:r>
              <a:rPr sz="1600" i="1" spc="-5" dirty="0">
                <a:latin typeface="Times New Roman"/>
                <a:cs typeface="Times New Roman"/>
              </a:rPr>
              <a:t>surveyors started </a:t>
            </a:r>
            <a:r>
              <a:rPr sz="1600" i="1" dirty="0">
                <a:latin typeface="Times New Roman"/>
                <a:cs typeface="Times New Roman"/>
              </a:rPr>
              <a:t>using </a:t>
            </a:r>
            <a:r>
              <a:rPr sz="1600" i="1" spc="-5" dirty="0">
                <a:latin typeface="Times New Roman"/>
                <a:cs typeface="Times New Roman"/>
              </a:rPr>
              <a:t>steel  </a:t>
            </a:r>
            <a:r>
              <a:rPr sz="1600" i="1" dirty="0">
                <a:latin typeface="Times New Roman"/>
                <a:cs typeface="Times New Roman"/>
              </a:rPr>
              <a:t>tapes </a:t>
            </a:r>
            <a:r>
              <a:rPr sz="1600" i="1" spc="-5" dirty="0">
                <a:latin typeface="Times New Roman"/>
                <a:cs typeface="Times New Roman"/>
              </a:rPr>
              <a:t>to measure distances. These devices </a:t>
            </a:r>
            <a:r>
              <a:rPr sz="1600" i="1" dirty="0">
                <a:latin typeface="Times New Roman"/>
                <a:cs typeface="Times New Roman"/>
              </a:rPr>
              <a:t>are </a:t>
            </a:r>
            <a:r>
              <a:rPr sz="1600" i="1" spc="-5" dirty="0">
                <a:latin typeface="Times New Roman"/>
                <a:cs typeface="Times New Roman"/>
              </a:rPr>
              <a:t>still called  “chains” </a:t>
            </a:r>
            <a:r>
              <a:rPr sz="1600" i="1" dirty="0">
                <a:latin typeface="Times New Roman"/>
                <a:cs typeface="Times New Roman"/>
              </a:rPr>
              <a:t>to </a:t>
            </a:r>
            <a:r>
              <a:rPr sz="1600" i="1" spc="-5" dirty="0">
                <a:latin typeface="Times New Roman"/>
                <a:cs typeface="Times New Roman"/>
              </a:rPr>
              <a:t>this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day.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2859" y="3934459"/>
            <a:ext cx="1904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8</a:t>
            </a:fld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148079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0930" y="6485890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35" dirty="0">
                <a:latin typeface="Trebuchet MS"/>
                <a:cs typeface="Trebuchet MS"/>
              </a:rPr>
              <a:t>9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400" y="1159509"/>
            <a:ext cx="819658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i="1" spc="-10" dirty="0">
                <a:latin typeface="Times New Roman"/>
                <a:cs typeface="Times New Roman"/>
              </a:rPr>
              <a:t>It </a:t>
            </a:r>
            <a:r>
              <a:rPr sz="1600" i="1" spc="-5" dirty="0">
                <a:latin typeface="Times New Roman"/>
                <a:cs typeface="Times New Roman"/>
              </a:rPr>
              <a:t>must </a:t>
            </a:r>
            <a:r>
              <a:rPr sz="1600" i="1" dirty="0">
                <a:latin typeface="Times New Roman"/>
                <a:cs typeface="Times New Roman"/>
              </a:rPr>
              <a:t>be </a:t>
            </a:r>
            <a:r>
              <a:rPr sz="1600" i="1" spc="-5" dirty="0">
                <a:latin typeface="Times New Roman"/>
                <a:cs typeface="Times New Roman"/>
              </a:rPr>
              <a:t>remembered in surveying, </a:t>
            </a:r>
            <a:r>
              <a:rPr sz="1600" i="1" dirty="0">
                <a:latin typeface="Times New Roman"/>
                <a:cs typeface="Times New Roman"/>
              </a:rPr>
              <a:t>that under </a:t>
            </a:r>
            <a:r>
              <a:rPr sz="1600" i="1" spc="-5" dirty="0">
                <a:latin typeface="Times New Roman"/>
                <a:cs typeface="Times New Roman"/>
              </a:rPr>
              <a:t>most circumstances, </a:t>
            </a:r>
            <a:r>
              <a:rPr sz="1600" i="1" dirty="0">
                <a:latin typeface="Times New Roman"/>
                <a:cs typeface="Times New Roman"/>
              </a:rPr>
              <a:t>all </a:t>
            </a:r>
            <a:r>
              <a:rPr sz="1600" i="1" spc="-5" dirty="0">
                <a:latin typeface="Times New Roman"/>
                <a:cs typeface="Times New Roman"/>
              </a:rPr>
              <a:t>distances are presumed to  </a:t>
            </a:r>
            <a:r>
              <a:rPr sz="1600" i="1" dirty="0">
                <a:latin typeface="Times New Roman"/>
                <a:cs typeface="Times New Roman"/>
              </a:rPr>
              <a:t>be horizontal </a:t>
            </a:r>
            <a:r>
              <a:rPr sz="1600" i="1" spc="-5" dirty="0">
                <a:latin typeface="Times New Roman"/>
                <a:cs typeface="Times New Roman"/>
              </a:rPr>
              <a:t>distances </a:t>
            </a:r>
            <a:r>
              <a:rPr sz="1600" i="1" dirty="0">
                <a:latin typeface="Times New Roman"/>
                <a:cs typeface="Times New Roman"/>
              </a:rPr>
              <a:t>and not </a:t>
            </a:r>
            <a:r>
              <a:rPr sz="1600" i="1" spc="-5" dirty="0">
                <a:latin typeface="Times New Roman"/>
                <a:cs typeface="Times New Roman"/>
              </a:rPr>
              <a:t>surface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distances.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878329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400" y="1888490"/>
            <a:ext cx="8194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/>
                <a:cs typeface="Times New Roman"/>
              </a:rPr>
              <a:t>This dictates </a:t>
            </a:r>
            <a:r>
              <a:rPr sz="1600" i="1" dirty="0">
                <a:latin typeface="Times New Roman"/>
                <a:cs typeface="Times New Roman"/>
              </a:rPr>
              <a:t>that </a:t>
            </a:r>
            <a:r>
              <a:rPr sz="1600" i="1" spc="-5" dirty="0">
                <a:latin typeface="Times New Roman"/>
                <a:cs typeface="Times New Roman"/>
              </a:rPr>
              <a:t>every field measurement taken </a:t>
            </a:r>
            <a:r>
              <a:rPr sz="1600" i="1" dirty="0">
                <a:latin typeface="Times New Roman"/>
                <a:cs typeface="Times New Roman"/>
              </a:rPr>
              <a:t>be </a:t>
            </a:r>
            <a:r>
              <a:rPr sz="1600" i="1" spc="-5" dirty="0">
                <a:latin typeface="Times New Roman"/>
                <a:cs typeface="Times New Roman"/>
              </a:rPr>
              <a:t>either measured </a:t>
            </a:r>
            <a:r>
              <a:rPr sz="1600" i="1" dirty="0">
                <a:latin typeface="Times New Roman"/>
                <a:cs typeface="Times New Roman"/>
              </a:rPr>
              <a:t>horizontally or, </a:t>
            </a:r>
            <a:r>
              <a:rPr sz="1600" i="1" spc="-5" dirty="0">
                <a:latin typeface="Times New Roman"/>
                <a:cs typeface="Times New Roman"/>
              </a:rPr>
              <a:t>if </a:t>
            </a:r>
            <a:r>
              <a:rPr sz="1600" i="1" dirty="0">
                <a:latin typeface="Times New Roman"/>
                <a:cs typeface="Times New Roman"/>
              </a:rPr>
              <a:t>not, </a:t>
            </a:r>
            <a:r>
              <a:rPr sz="1600" i="1" spc="-5" dirty="0">
                <a:latin typeface="Times New Roman"/>
                <a:cs typeface="Times New Roman"/>
              </a:rPr>
              <a:t>reduced  to </a:t>
            </a:r>
            <a:r>
              <a:rPr sz="1600" i="1" dirty="0">
                <a:latin typeface="Times New Roman"/>
                <a:cs typeface="Times New Roman"/>
              </a:rPr>
              <a:t>a horizontal distance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mathematically.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2607309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400" y="2618740"/>
            <a:ext cx="8197215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i="1" spc="-10" dirty="0">
                <a:latin typeface="Times New Roman"/>
                <a:cs typeface="Times New Roman"/>
              </a:rPr>
              <a:t>In </a:t>
            </a:r>
            <a:r>
              <a:rPr sz="1600" i="1" spc="-5" dirty="0">
                <a:latin typeface="Times New Roman"/>
                <a:cs typeface="Times New Roman"/>
              </a:rPr>
              <a:t>many instances, it is easiest to simply measure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horizontal distance </a:t>
            </a:r>
            <a:r>
              <a:rPr sz="1600" i="1" dirty="0">
                <a:latin typeface="Times New Roman"/>
                <a:cs typeface="Times New Roman"/>
              </a:rPr>
              <a:t>by </a:t>
            </a:r>
            <a:r>
              <a:rPr sz="1600" i="1" spc="-5" dirty="0">
                <a:latin typeface="Times New Roman"/>
                <a:cs typeface="Times New Roman"/>
              </a:rPr>
              <a:t>keeping </a:t>
            </a:r>
            <a:r>
              <a:rPr sz="1600" i="1" dirty="0">
                <a:latin typeface="Times New Roman"/>
                <a:cs typeface="Times New Roman"/>
              </a:rPr>
              <a:t>both </a:t>
            </a:r>
            <a:r>
              <a:rPr sz="1600" i="1" spc="-5" dirty="0">
                <a:latin typeface="Times New Roman"/>
                <a:cs typeface="Times New Roman"/>
              </a:rPr>
              <a:t>ends </a:t>
            </a:r>
            <a:r>
              <a:rPr sz="1600" i="1" dirty="0">
                <a:latin typeface="Times New Roman"/>
                <a:cs typeface="Times New Roman"/>
              </a:rPr>
              <a:t>of  </a:t>
            </a:r>
            <a:r>
              <a:rPr sz="1600" i="1" spc="-5" dirty="0">
                <a:latin typeface="Times New Roman"/>
                <a:cs typeface="Times New Roman"/>
              </a:rPr>
              <a:t>the chain </a:t>
            </a:r>
            <a:r>
              <a:rPr sz="1600" i="1" dirty="0">
                <a:latin typeface="Times New Roman"/>
                <a:cs typeface="Times New Roman"/>
              </a:rPr>
              <a:t>at the </a:t>
            </a:r>
            <a:r>
              <a:rPr sz="1600" i="1" spc="-5" dirty="0">
                <a:latin typeface="Times New Roman"/>
                <a:cs typeface="Times New Roman"/>
              </a:rPr>
              <a:t>same elevation. This is </a:t>
            </a:r>
            <a:r>
              <a:rPr sz="1600" i="1" dirty="0">
                <a:latin typeface="Times New Roman"/>
                <a:cs typeface="Times New Roman"/>
              </a:rPr>
              <a:t>not </a:t>
            </a:r>
            <a:r>
              <a:rPr sz="1600" i="1" spc="-5" dirty="0">
                <a:latin typeface="Times New Roman"/>
                <a:cs typeface="Times New Roman"/>
              </a:rPr>
              <a:t>difficult if there is less </a:t>
            </a:r>
            <a:r>
              <a:rPr sz="1600" i="1" dirty="0">
                <a:latin typeface="Times New Roman"/>
                <a:cs typeface="Times New Roman"/>
              </a:rPr>
              <a:t>than </a:t>
            </a:r>
            <a:r>
              <a:rPr sz="1600" i="1" spc="-5" dirty="0">
                <a:latin typeface="Times New Roman"/>
                <a:cs typeface="Times New Roman"/>
              </a:rPr>
              <a:t>five feet </a:t>
            </a:r>
            <a:r>
              <a:rPr sz="1600" i="1" dirty="0">
                <a:latin typeface="Times New Roman"/>
                <a:cs typeface="Times New Roman"/>
              </a:rPr>
              <a:t>or </a:t>
            </a:r>
            <a:r>
              <a:rPr sz="1600" i="1" spc="-5" dirty="0">
                <a:latin typeface="Times New Roman"/>
                <a:cs typeface="Times New Roman"/>
              </a:rPr>
              <a:t>so </a:t>
            </a:r>
            <a:r>
              <a:rPr sz="1600" i="1" dirty="0">
                <a:latin typeface="Times New Roman"/>
                <a:cs typeface="Times New Roman"/>
              </a:rPr>
              <a:t>of </a:t>
            </a:r>
            <a:r>
              <a:rPr sz="1600" i="1" spc="-5" dirty="0">
                <a:latin typeface="Times New Roman"/>
                <a:cs typeface="Times New Roman"/>
              </a:rPr>
              <a:t>elevation  change between </a:t>
            </a:r>
            <a:r>
              <a:rPr sz="1600" i="1" dirty="0">
                <a:latin typeface="Times New Roman"/>
                <a:cs typeface="Times New Roman"/>
              </a:rPr>
              <a:t>points. A hand </a:t>
            </a:r>
            <a:r>
              <a:rPr sz="1600" i="1" spc="-10" dirty="0">
                <a:latin typeface="Times New Roman"/>
                <a:cs typeface="Times New Roman"/>
              </a:rPr>
              <a:t>level </a:t>
            </a:r>
            <a:r>
              <a:rPr sz="1600" i="1" dirty="0">
                <a:latin typeface="Times New Roman"/>
                <a:cs typeface="Times New Roman"/>
              </a:rPr>
              <a:t>or </a:t>
            </a:r>
            <a:r>
              <a:rPr sz="1600" i="1" spc="-5" dirty="0">
                <a:latin typeface="Times New Roman"/>
                <a:cs typeface="Times New Roman"/>
              </a:rPr>
              <a:t>“pea </a:t>
            </a:r>
            <a:r>
              <a:rPr sz="1600" i="1" dirty="0">
                <a:latin typeface="Times New Roman"/>
                <a:cs typeface="Times New Roman"/>
              </a:rPr>
              <a:t>gun” </a:t>
            </a:r>
            <a:r>
              <a:rPr sz="1600" i="1" spc="-5" dirty="0">
                <a:latin typeface="Times New Roman"/>
                <a:cs typeface="Times New Roman"/>
              </a:rPr>
              <a:t>is very </a:t>
            </a:r>
            <a:r>
              <a:rPr sz="1600" i="1" dirty="0">
                <a:latin typeface="Times New Roman"/>
                <a:cs typeface="Times New Roman"/>
              </a:rPr>
              <a:t>helpful for </a:t>
            </a:r>
            <a:r>
              <a:rPr sz="1600" i="1" spc="-5" dirty="0">
                <a:latin typeface="Times New Roman"/>
                <a:cs typeface="Times New Roman"/>
              </a:rPr>
              <a:t>maintaining the </a:t>
            </a:r>
            <a:r>
              <a:rPr sz="1600" i="1" dirty="0">
                <a:latin typeface="Times New Roman"/>
                <a:cs typeface="Times New Roman"/>
              </a:rPr>
              <a:t>horizontal  </a:t>
            </a:r>
            <a:r>
              <a:rPr sz="1600" i="1" spc="-5" dirty="0">
                <a:latin typeface="Times New Roman"/>
                <a:cs typeface="Times New Roman"/>
              </a:rPr>
              <a:t>position </a:t>
            </a:r>
            <a:r>
              <a:rPr sz="1600" i="1" dirty="0">
                <a:latin typeface="Times New Roman"/>
                <a:cs typeface="Times New Roman"/>
              </a:rPr>
              <a:t>of the </a:t>
            </a:r>
            <a:r>
              <a:rPr sz="1600" i="1" spc="-5" dirty="0">
                <a:latin typeface="Times New Roman"/>
                <a:cs typeface="Times New Roman"/>
              </a:rPr>
              <a:t>chain </a:t>
            </a:r>
            <a:r>
              <a:rPr sz="1600" i="1" dirty="0">
                <a:latin typeface="Times New Roman"/>
                <a:cs typeface="Times New Roman"/>
              </a:rPr>
              <a:t>when </a:t>
            </a:r>
            <a:r>
              <a:rPr sz="1600" i="1" spc="-5" dirty="0">
                <a:latin typeface="Times New Roman"/>
                <a:cs typeface="Times New Roman"/>
              </a:rPr>
              <a:t>“level chaining.” </a:t>
            </a:r>
            <a:r>
              <a:rPr sz="1600" i="1" dirty="0">
                <a:latin typeface="Times New Roman"/>
                <a:cs typeface="Times New Roman"/>
              </a:rPr>
              <a:t>A </a:t>
            </a:r>
            <a:r>
              <a:rPr sz="1600" i="1" spc="-5" dirty="0">
                <a:latin typeface="Times New Roman"/>
                <a:cs typeface="Times New Roman"/>
              </a:rPr>
              <a:t>pointed weight </a:t>
            </a:r>
            <a:r>
              <a:rPr sz="1600" i="1" dirty="0">
                <a:latin typeface="Times New Roman"/>
                <a:cs typeface="Times New Roman"/>
              </a:rPr>
              <a:t>on the </a:t>
            </a:r>
            <a:r>
              <a:rPr sz="1600" i="1" spc="-5" dirty="0">
                <a:latin typeface="Times New Roman"/>
                <a:cs typeface="Times New Roman"/>
              </a:rPr>
              <a:t>end </a:t>
            </a:r>
            <a:r>
              <a:rPr sz="1600" i="1" dirty="0">
                <a:latin typeface="Times New Roman"/>
                <a:cs typeface="Times New Roman"/>
              </a:rPr>
              <a:t>of a string </a:t>
            </a:r>
            <a:r>
              <a:rPr sz="1600" i="1" spc="-5" dirty="0">
                <a:latin typeface="Times New Roman"/>
                <a:cs typeface="Times New Roman"/>
              </a:rPr>
              <a:t>called </a:t>
            </a:r>
            <a:r>
              <a:rPr sz="1600" i="1" dirty="0">
                <a:latin typeface="Times New Roman"/>
                <a:cs typeface="Times New Roman"/>
              </a:rPr>
              <a:t>a  </a:t>
            </a:r>
            <a:r>
              <a:rPr sz="1600" i="1" spc="-5" dirty="0">
                <a:latin typeface="Times New Roman"/>
                <a:cs typeface="Times New Roman"/>
              </a:rPr>
              <a:t>“plumb </a:t>
            </a:r>
            <a:r>
              <a:rPr sz="1600" i="1" dirty="0">
                <a:latin typeface="Times New Roman"/>
                <a:cs typeface="Times New Roman"/>
              </a:rPr>
              <a:t>bob” is </a:t>
            </a:r>
            <a:r>
              <a:rPr sz="1600" i="1" spc="-5" dirty="0">
                <a:latin typeface="Times New Roman"/>
                <a:cs typeface="Times New Roman"/>
              </a:rPr>
              <a:t>used </a:t>
            </a:r>
            <a:r>
              <a:rPr sz="1600" i="1" dirty="0">
                <a:latin typeface="Times New Roman"/>
                <a:cs typeface="Times New Roman"/>
              </a:rPr>
              <a:t>to </a:t>
            </a:r>
            <a:r>
              <a:rPr sz="1600" i="1" spc="-5" dirty="0">
                <a:latin typeface="Times New Roman"/>
                <a:cs typeface="Times New Roman"/>
              </a:rPr>
              <a:t>carry </a:t>
            </a:r>
            <a:r>
              <a:rPr sz="1600" i="1" dirty="0">
                <a:latin typeface="Times New Roman"/>
                <a:cs typeface="Times New Roman"/>
              </a:rPr>
              <a:t>the location of the point on the ground up </a:t>
            </a:r>
            <a:r>
              <a:rPr sz="1600" i="1" spc="-5" dirty="0">
                <a:latin typeface="Times New Roman"/>
                <a:cs typeface="Times New Roman"/>
              </a:rPr>
              <a:t>to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elevated chain </a:t>
            </a:r>
            <a:r>
              <a:rPr sz="1600" i="1" dirty="0">
                <a:latin typeface="Times New Roman"/>
                <a:cs typeface="Times New Roman"/>
              </a:rPr>
              <a:t>by  </a:t>
            </a:r>
            <a:r>
              <a:rPr sz="1600" i="1" spc="-5" dirty="0">
                <a:latin typeface="Times New Roman"/>
                <a:cs typeface="Times New Roman"/>
              </a:rPr>
              <a:t>simply </a:t>
            </a:r>
            <a:r>
              <a:rPr sz="1600" i="1" dirty="0">
                <a:latin typeface="Times New Roman"/>
                <a:cs typeface="Times New Roman"/>
              </a:rPr>
              <a:t>suspending </a:t>
            </a:r>
            <a:r>
              <a:rPr sz="1600" i="1" spc="-5" dirty="0">
                <a:latin typeface="Times New Roman"/>
                <a:cs typeface="Times New Roman"/>
              </a:rPr>
              <a:t>the plumb </a:t>
            </a:r>
            <a:r>
              <a:rPr sz="1600" i="1" dirty="0">
                <a:latin typeface="Times New Roman"/>
                <a:cs typeface="Times New Roman"/>
              </a:rPr>
              <a:t>bob </a:t>
            </a:r>
            <a:r>
              <a:rPr sz="1600" i="1" spc="-5" dirty="0">
                <a:latin typeface="Times New Roman"/>
                <a:cs typeface="Times New Roman"/>
              </a:rPr>
              <a:t>from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chain such </a:t>
            </a:r>
            <a:r>
              <a:rPr sz="1600" i="1" dirty="0">
                <a:latin typeface="Times New Roman"/>
                <a:cs typeface="Times New Roman"/>
              </a:rPr>
              <a:t>that the point of the </a:t>
            </a:r>
            <a:r>
              <a:rPr sz="1600" i="1" spc="-5" dirty="0">
                <a:latin typeface="Times New Roman"/>
                <a:cs typeface="Times New Roman"/>
              </a:rPr>
              <a:t>plumb </a:t>
            </a:r>
            <a:r>
              <a:rPr sz="1600" i="1" dirty="0">
                <a:latin typeface="Times New Roman"/>
                <a:cs typeface="Times New Roman"/>
              </a:rPr>
              <a:t>bob hangs </a:t>
            </a:r>
            <a:r>
              <a:rPr sz="1600" i="1" spc="-5" dirty="0">
                <a:latin typeface="Times New Roman"/>
                <a:cs typeface="Times New Roman"/>
              </a:rPr>
              <a:t>directly  </a:t>
            </a:r>
            <a:r>
              <a:rPr sz="1600" i="1" dirty="0">
                <a:latin typeface="Times New Roman"/>
                <a:cs typeface="Times New Roman"/>
              </a:rPr>
              <a:t>above the point on the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ground.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455422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400" y="4565650"/>
            <a:ext cx="81953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/>
                <a:cs typeface="Times New Roman"/>
              </a:rPr>
              <a:t>When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difference </a:t>
            </a:r>
            <a:r>
              <a:rPr sz="1600" i="1" dirty="0">
                <a:latin typeface="Times New Roman"/>
                <a:cs typeface="Times New Roman"/>
              </a:rPr>
              <a:t>in </a:t>
            </a:r>
            <a:r>
              <a:rPr sz="1600" i="1" spc="-5" dirty="0">
                <a:latin typeface="Times New Roman"/>
                <a:cs typeface="Times New Roman"/>
              </a:rPr>
              <a:t>elevation </a:t>
            </a:r>
            <a:r>
              <a:rPr sz="1600" i="1" dirty="0">
                <a:latin typeface="Times New Roman"/>
                <a:cs typeface="Times New Roman"/>
              </a:rPr>
              <a:t>along the </a:t>
            </a:r>
            <a:r>
              <a:rPr sz="1600" i="1" spc="-5" dirty="0">
                <a:latin typeface="Times New Roman"/>
                <a:cs typeface="Times New Roman"/>
              </a:rPr>
              <a:t>measurement becomes </a:t>
            </a:r>
            <a:r>
              <a:rPr sz="1600" i="1" dirty="0">
                <a:latin typeface="Times New Roman"/>
                <a:cs typeface="Times New Roman"/>
              </a:rPr>
              <a:t>too </a:t>
            </a:r>
            <a:r>
              <a:rPr sz="1600" i="1" spc="-5" dirty="0">
                <a:latin typeface="Times New Roman"/>
                <a:cs typeface="Times New Roman"/>
              </a:rPr>
              <a:t>great </a:t>
            </a:r>
            <a:r>
              <a:rPr sz="1600" i="1" dirty="0">
                <a:latin typeface="Times New Roman"/>
                <a:cs typeface="Times New Roman"/>
              </a:rPr>
              <a:t>for </a:t>
            </a:r>
            <a:r>
              <a:rPr sz="1600" i="1" spc="-5" dirty="0">
                <a:latin typeface="Times New Roman"/>
                <a:cs typeface="Times New Roman"/>
              </a:rPr>
              <a:t>level chaining, other  methods are called </a:t>
            </a:r>
            <a:r>
              <a:rPr sz="1600" i="1" dirty="0">
                <a:latin typeface="Times New Roman"/>
                <a:cs typeface="Times New Roman"/>
              </a:rPr>
              <a:t>for. </a:t>
            </a:r>
            <a:r>
              <a:rPr sz="1600" i="1" spc="-5" dirty="0">
                <a:latin typeface="Times New Roman"/>
                <a:cs typeface="Times New Roman"/>
              </a:rPr>
              <a:t>One </a:t>
            </a:r>
            <a:r>
              <a:rPr sz="1600" i="1" dirty="0">
                <a:latin typeface="Times New Roman"/>
                <a:cs typeface="Times New Roman"/>
              </a:rPr>
              <a:t>option, </a:t>
            </a:r>
            <a:r>
              <a:rPr sz="1600" i="1" spc="-5" dirty="0">
                <a:latin typeface="Times New Roman"/>
                <a:cs typeface="Times New Roman"/>
              </a:rPr>
              <a:t>“break chaining”, involves simply breaking </a:t>
            </a:r>
            <a:r>
              <a:rPr sz="1600" i="1" dirty="0">
                <a:latin typeface="Times New Roman"/>
                <a:cs typeface="Times New Roman"/>
              </a:rPr>
              <a:t>the </a:t>
            </a:r>
            <a:r>
              <a:rPr sz="1600" i="1" spc="-5" dirty="0">
                <a:latin typeface="Times New Roman"/>
                <a:cs typeface="Times New Roman"/>
              </a:rPr>
              <a:t>measurement  into two </a:t>
            </a:r>
            <a:r>
              <a:rPr sz="1600" i="1" dirty="0">
                <a:latin typeface="Times New Roman"/>
                <a:cs typeface="Times New Roman"/>
              </a:rPr>
              <a:t>or </a:t>
            </a:r>
            <a:r>
              <a:rPr sz="1600" i="1" spc="-5" dirty="0">
                <a:latin typeface="Times New Roman"/>
                <a:cs typeface="Times New Roman"/>
              </a:rPr>
              <a:t>more measurements </a:t>
            </a:r>
            <a:r>
              <a:rPr sz="1600" i="1" dirty="0">
                <a:latin typeface="Times New Roman"/>
                <a:cs typeface="Times New Roman"/>
              </a:rPr>
              <a:t>that </a:t>
            </a:r>
            <a:r>
              <a:rPr sz="1600" i="1" spc="-5" dirty="0">
                <a:latin typeface="Times New Roman"/>
                <a:cs typeface="Times New Roman"/>
              </a:rPr>
              <a:t>can </a:t>
            </a:r>
            <a:r>
              <a:rPr sz="1600" i="1" dirty="0">
                <a:latin typeface="Times New Roman"/>
                <a:cs typeface="Times New Roman"/>
              </a:rPr>
              <a:t>be </a:t>
            </a:r>
            <a:r>
              <a:rPr sz="1600" i="1" spc="-5" dirty="0">
                <a:latin typeface="Times New Roman"/>
                <a:cs typeface="Times New Roman"/>
              </a:rPr>
              <a:t>chained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level.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0730" y="440690"/>
            <a:ext cx="2442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</a:rPr>
              <a:t>Procedure of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Chaining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4888</Words>
  <Application>Microsoft Office PowerPoint</Application>
  <PresentationFormat>On-screen Show (4:3)</PresentationFormat>
  <Paragraphs>261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Office Theme</vt:lpstr>
      <vt:lpstr>Fundamentals of Surveying Theory and Samples Exercises</vt:lpstr>
      <vt:lpstr>Definition of Surveying</vt:lpstr>
      <vt:lpstr>Types of Surveying</vt:lpstr>
      <vt:lpstr>Different methods of Surveying</vt:lpstr>
      <vt:lpstr>Basic Trigonometry functions for  Distance and Angular Measurements</vt:lpstr>
      <vt:lpstr>Most useable functions of Trigonometry</vt:lpstr>
      <vt:lpstr>Algebraic Signs of the Trigonometric Functions in each Quadrant</vt:lpstr>
      <vt:lpstr>Distance Measuring (Chaining surveying)</vt:lpstr>
      <vt:lpstr>Procedure of Chaining</vt:lpstr>
      <vt:lpstr>Distance Measuring (Electronic Distance Meters)</vt:lpstr>
      <vt:lpstr>PowerPoint Presentation</vt:lpstr>
      <vt:lpstr>Types of Measured Angles</vt:lpstr>
      <vt:lpstr>PowerPoint Presentation</vt:lpstr>
      <vt:lpstr>Bearings and Azimuths</vt:lpstr>
      <vt:lpstr>The line of reference (Meridian)</vt:lpstr>
      <vt:lpstr>Grid Meridians</vt:lpstr>
      <vt:lpstr>Practices for Azimuth and Bearings</vt:lpstr>
      <vt:lpstr>Co-ordinates</vt:lpstr>
      <vt:lpstr>Polar Coordinates</vt:lpstr>
      <vt:lpstr>Measuring the Area by Coordinates</vt:lpstr>
      <vt:lpstr>Traverse</vt:lpstr>
      <vt:lpstr>Procedure for running a traverse</vt:lpstr>
      <vt:lpstr>How satellite distance is measured</vt:lpstr>
      <vt:lpstr>PowerPoint Presentation</vt:lpstr>
      <vt:lpstr>Differential Leveling</vt:lpstr>
      <vt:lpstr>Digital Terrain Models</vt:lpstr>
      <vt:lpstr>Cross Sections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FUNDERMENTAL SURVEYING -THEORY AND PRACTICE</dc:title>
  <dc:creator>guest_user</dc:creator>
  <cp:lastModifiedBy>Nada Kadhim</cp:lastModifiedBy>
  <cp:revision>1</cp:revision>
  <dcterms:created xsi:type="dcterms:W3CDTF">2018-11-10T19:53:32Z</dcterms:created>
  <dcterms:modified xsi:type="dcterms:W3CDTF">2018-11-10T20:21:34Z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2011-06-21T00:00:00Z</vt:filetime>
  </property>
  <property fmtid="{D5CDD505-2E9C-101B-9397-08002B2CF9AE}" pid="3" name="Creator">
    <vt:lpwstr>Impress</vt:lpwstr>
  </property>
  <property fmtid="{D5CDD505-2E9C-101B-9397-08002B2CF9AE}" pid="4" name="LastSaved">
    <vt:filetime>2018-11-10T00:00:00Z</vt:filetime>
  </property>
</Properties>
</file>